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9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714F8-C1CA-4EBC-B340-65454A3431BB}" type="datetimeFigureOut">
              <a:rPr lang="en-US" smtClean="0"/>
              <a:t>3/31/2015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B647F-AC87-453A-94A4-7EF21714ECC0}" type="slidenum">
              <a:rPr lang="en-US" smtClean="0"/>
              <a:t>‹#›</a:t>
            </a:fld>
            <a:endParaRPr lang="en-US"/>
          </a:p>
        </p:txBody>
      </p:sp>
    </p:spTree>
    <p:extLst>
      <p:ext uri="{BB962C8B-B14F-4D97-AF65-F5344CB8AC3E}">
        <p14:creationId xmlns:p14="http://schemas.microsoft.com/office/powerpoint/2010/main" val="230139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Does the force it took to cause this look like more than an A&amp;B?</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390CC34-C66B-414C-B0EA-FB781203D777}" type="slidenum">
              <a:rPr lang="en-US" altLang="en-US" smtClean="0"/>
              <a:pPr/>
              <a:t>5</a:t>
            </a:fld>
            <a:endParaRPr lang="en-US" altLang="en-US" smtClean="0"/>
          </a:p>
        </p:txBody>
      </p:sp>
    </p:spTree>
    <p:extLst>
      <p:ext uri="{BB962C8B-B14F-4D97-AF65-F5344CB8AC3E}">
        <p14:creationId xmlns:p14="http://schemas.microsoft.com/office/powerpoint/2010/main" val="35657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Our last two domestic homicides had serious strangulation episodes in both relationships.   Most abusers don’t strangle to kill, they strangle to show they can kill.</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3DAD0CF-039A-46BE-90A0-931F285C916D}" type="slidenum">
              <a:rPr lang="en-US" altLang="en-US" smtClean="0"/>
              <a:pPr/>
              <a:t>6</a:t>
            </a:fld>
            <a:endParaRPr lang="en-US" altLang="en-US" smtClean="0"/>
          </a:p>
        </p:txBody>
      </p:sp>
    </p:spTree>
    <p:extLst>
      <p:ext uri="{BB962C8B-B14F-4D97-AF65-F5344CB8AC3E}">
        <p14:creationId xmlns:p14="http://schemas.microsoft.com/office/powerpoint/2010/main" val="305346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Crazy old researcher in the 1940s used blood pressure cuff to strangle people – with schizophrenia and normal volunteers – very consistent visual changes/sensations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60912EC-EA99-40AC-BC06-9045A3CA492A}" type="slidenum">
              <a:rPr lang="en-US" altLang="en-US" smtClean="0"/>
              <a:pPr/>
              <a:t>21</a:t>
            </a:fld>
            <a:endParaRPr lang="en-US" altLang="en-US" smtClean="0"/>
          </a:p>
        </p:txBody>
      </p:sp>
    </p:spTree>
    <p:extLst>
      <p:ext uri="{BB962C8B-B14F-4D97-AF65-F5344CB8AC3E}">
        <p14:creationId xmlns:p14="http://schemas.microsoft.com/office/powerpoint/2010/main" val="327307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Picture take day later still shows red mark along neck</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C5C42D6-DC46-4D60-8403-D50576BD8022}" type="slidenum">
              <a:rPr lang="en-US" altLang="en-US" smtClean="0"/>
              <a:pPr/>
              <a:t>26</a:t>
            </a:fld>
            <a:endParaRPr lang="en-US" altLang="en-US" smtClean="0"/>
          </a:p>
        </p:txBody>
      </p:sp>
    </p:spTree>
    <p:extLst>
      <p:ext uri="{BB962C8B-B14F-4D97-AF65-F5344CB8AC3E}">
        <p14:creationId xmlns:p14="http://schemas.microsoft.com/office/powerpoint/2010/main" val="261388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Scratches on face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A71F9B-9A6E-47FB-A728-C05D09C1C43A}" type="slidenum">
              <a:rPr lang="en-US" altLang="en-US" smtClean="0"/>
              <a:pPr/>
              <a:t>28</a:t>
            </a:fld>
            <a:endParaRPr lang="en-US" altLang="en-US" smtClean="0"/>
          </a:p>
        </p:txBody>
      </p:sp>
    </p:spTree>
    <p:extLst>
      <p:ext uri="{BB962C8B-B14F-4D97-AF65-F5344CB8AC3E}">
        <p14:creationId xmlns:p14="http://schemas.microsoft.com/office/powerpoint/2010/main" val="205472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New research is showing strangulation can bring on early dementia, similar to symptoms of aging boxers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CA77EE5-DD98-4010-8AE3-A982CBB8ADB8}" type="slidenum">
              <a:rPr lang="en-US" altLang="en-US" smtClean="0"/>
              <a:pPr/>
              <a:t>32</a:t>
            </a:fld>
            <a:endParaRPr lang="en-US" altLang="en-US" smtClean="0"/>
          </a:p>
        </p:txBody>
      </p:sp>
    </p:spTree>
    <p:extLst>
      <p:ext uri="{BB962C8B-B14F-4D97-AF65-F5344CB8AC3E}">
        <p14:creationId xmlns:p14="http://schemas.microsoft.com/office/powerpoint/2010/main" val="27008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2E3FA-F50E-4F23-AD8A-09FA097183B3}"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19813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2E3FA-F50E-4F23-AD8A-09FA097183B3}"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172784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2E3FA-F50E-4F23-AD8A-09FA097183B3}"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331728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2E3FA-F50E-4F23-AD8A-09FA097183B3}"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9357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2E3FA-F50E-4F23-AD8A-09FA097183B3}" type="datetimeFigureOut">
              <a:rPr lang="en-US" smtClean="0"/>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46164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2E3FA-F50E-4F23-AD8A-09FA097183B3}"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135472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2E3FA-F50E-4F23-AD8A-09FA097183B3}" type="datetimeFigureOut">
              <a:rPr lang="en-US" smtClean="0"/>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429295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2E3FA-F50E-4F23-AD8A-09FA097183B3}" type="datetimeFigureOut">
              <a:rPr lang="en-US" smtClean="0"/>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277238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2E3FA-F50E-4F23-AD8A-09FA097183B3}" type="datetimeFigureOut">
              <a:rPr lang="en-US" smtClean="0"/>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303135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2E3FA-F50E-4F23-AD8A-09FA097183B3}"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59085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2E3FA-F50E-4F23-AD8A-09FA097183B3}" type="datetimeFigureOut">
              <a:rPr lang="en-US" smtClean="0"/>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E002C-1B1E-4C16-A96D-AEFABB30D613}" type="slidenum">
              <a:rPr lang="en-US" smtClean="0"/>
              <a:t>‹#›</a:t>
            </a:fld>
            <a:endParaRPr lang="en-US"/>
          </a:p>
        </p:txBody>
      </p:sp>
    </p:spTree>
    <p:extLst>
      <p:ext uri="{BB962C8B-B14F-4D97-AF65-F5344CB8AC3E}">
        <p14:creationId xmlns:p14="http://schemas.microsoft.com/office/powerpoint/2010/main" val="394044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2E3FA-F50E-4F23-AD8A-09FA097183B3}" type="datetimeFigureOut">
              <a:rPr lang="en-US" smtClean="0"/>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E002C-1B1E-4C16-A96D-AEFABB30D613}" type="slidenum">
              <a:rPr lang="en-US" smtClean="0"/>
              <a:t>‹#›</a:t>
            </a:fld>
            <a:endParaRPr lang="en-US"/>
          </a:p>
        </p:txBody>
      </p:sp>
    </p:spTree>
    <p:extLst>
      <p:ext uri="{BB962C8B-B14F-4D97-AF65-F5344CB8AC3E}">
        <p14:creationId xmlns:p14="http://schemas.microsoft.com/office/powerpoint/2010/main" val="328952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Strangulation of Women</a:t>
            </a:r>
            <a:endParaRPr lang="en-US" dirty="0"/>
          </a:p>
        </p:txBody>
      </p:sp>
      <p:sp>
        <p:nvSpPr>
          <p:cNvPr id="3" name="Subtitle 2"/>
          <p:cNvSpPr>
            <a:spLocks noGrp="1"/>
          </p:cNvSpPr>
          <p:nvPr>
            <p:ph type="subTitle" idx="1"/>
          </p:nvPr>
        </p:nvSpPr>
        <p:spPr/>
        <p:txBody>
          <a:bodyPr>
            <a:normAutofit fontScale="92500"/>
          </a:bodyPr>
          <a:lstStyle/>
          <a:p>
            <a:r>
              <a:rPr lang="en-US" dirty="0" smtClean="0"/>
              <a:t>Kathryn </a:t>
            </a:r>
            <a:r>
              <a:rPr lang="en-US" dirty="0" err="1" smtClean="0"/>
              <a:t>Laughon</a:t>
            </a:r>
            <a:r>
              <a:rPr lang="en-US" dirty="0" smtClean="0"/>
              <a:t>, PhD, RN, FAAN</a:t>
            </a:r>
          </a:p>
          <a:p>
            <a:r>
              <a:rPr lang="en-US" dirty="0" smtClean="0"/>
              <a:t>Associate Professor</a:t>
            </a:r>
          </a:p>
          <a:p>
            <a:r>
              <a:rPr lang="en-US" dirty="0" smtClean="0"/>
              <a:t>University of Virginia School of Nursing</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7288" y="6324600"/>
            <a:ext cx="1383162" cy="533400"/>
          </a:xfrm>
          <a:prstGeom prst="rect">
            <a:avLst/>
          </a:prstGeom>
        </p:spPr>
      </p:pic>
    </p:spTree>
    <p:extLst>
      <p:ext uri="{BB962C8B-B14F-4D97-AF65-F5344CB8AC3E}">
        <p14:creationId xmlns:p14="http://schemas.microsoft.com/office/powerpoint/2010/main" val="427897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Local Incidence</a:t>
            </a:r>
            <a:endParaRPr lang="en-US" dirty="0"/>
          </a:p>
        </p:txBody>
      </p:sp>
      <p:sp>
        <p:nvSpPr>
          <p:cNvPr id="3" name="Content Placeholder 2"/>
          <p:cNvSpPr>
            <a:spLocks noGrp="1"/>
          </p:cNvSpPr>
          <p:nvPr>
            <p:ph idx="1"/>
          </p:nvPr>
        </p:nvSpPr>
        <p:spPr/>
        <p:txBody>
          <a:bodyPr/>
          <a:lstStyle/>
          <a:p>
            <a:pPr>
              <a:defRPr/>
            </a:pPr>
            <a:r>
              <a:rPr lang="en-US" sz="2400" dirty="0" smtClean="0"/>
              <a:t>VA Data: 2011 VSDVAA Statewide Data Collection system:</a:t>
            </a:r>
          </a:p>
          <a:p>
            <a:pPr>
              <a:defRPr/>
            </a:pPr>
            <a:r>
              <a:rPr lang="en-US" sz="2400" dirty="0" smtClean="0"/>
              <a:t>42% of IPV victims presenting to shelters/agencies disclosed that a “perpetrator blocked or obstructed” their breathing.</a:t>
            </a:r>
          </a:p>
          <a:p>
            <a:pPr>
              <a:defRPr/>
            </a:pPr>
            <a:r>
              <a:rPr lang="en-US" sz="2400" dirty="0" smtClean="0"/>
              <a:t>In 2009, family and IPV accounted for 1/3rd of all Virginia homicide victims. (n=410)</a:t>
            </a:r>
          </a:p>
          <a:p>
            <a:pPr>
              <a:defRPr/>
            </a:pPr>
            <a:r>
              <a:rPr lang="en-US" sz="2400" dirty="0" smtClean="0"/>
              <a:t> Here in Charlottesville:</a:t>
            </a:r>
          </a:p>
          <a:p>
            <a:pPr lvl="1">
              <a:defRPr/>
            </a:pPr>
            <a:r>
              <a:rPr lang="en-US" sz="2000" dirty="0" smtClean="0"/>
              <a:t>In 2011, 36% of our Domestic Assault cases involved strangulation (Charlottesville)</a:t>
            </a:r>
          </a:p>
          <a:p>
            <a:pPr>
              <a:defRPr/>
            </a:pPr>
            <a:endParaRPr lang="en-US" dirty="0"/>
          </a:p>
        </p:txBody>
      </p:sp>
    </p:spTree>
    <p:extLst>
      <p:ext uri="{BB962C8B-B14F-4D97-AF65-F5344CB8AC3E}">
        <p14:creationId xmlns:p14="http://schemas.microsoft.com/office/powerpoint/2010/main" val="1896138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Pathophysiology of Strangulation</a:t>
            </a:r>
            <a:endParaRPr lang="en-US" dirty="0"/>
          </a:p>
        </p:txBody>
      </p:sp>
      <p:sp>
        <p:nvSpPr>
          <p:cNvPr id="3" name="Content Placeholder 2"/>
          <p:cNvSpPr>
            <a:spLocks noGrp="1"/>
          </p:cNvSpPr>
          <p:nvPr>
            <p:ph idx="1"/>
          </p:nvPr>
        </p:nvSpPr>
        <p:spPr/>
        <p:txBody>
          <a:bodyPr/>
          <a:lstStyle/>
          <a:p>
            <a:pPr>
              <a:defRPr/>
            </a:pPr>
            <a:r>
              <a:rPr lang="en-US" sz="2400" dirty="0" err="1" smtClean="0"/>
              <a:t>laryngotracheal</a:t>
            </a:r>
            <a:r>
              <a:rPr lang="en-US" sz="2400" dirty="0" smtClean="0"/>
              <a:t> injuries, digestive tract injuries, vascular injuries, orthopedic injury and neurological insult</a:t>
            </a:r>
          </a:p>
          <a:p>
            <a:pPr>
              <a:defRPr/>
            </a:pPr>
            <a:r>
              <a:rPr lang="en-US" sz="2400" dirty="0" smtClean="0"/>
              <a:t>Panic and pain, followed by unconsciousness with occlusion of blood vessels</a:t>
            </a:r>
          </a:p>
          <a:p>
            <a:pPr>
              <a:defRPr/>
            </a:pPr>
            <a:r>
              <a:rPr lang="en-US" sz="2400" dirty="0" smtClean="0"/>
              <a:t>Neck muscles protect arteries, then with LOC, muscles relax and same force will occlude arteries</a:t>
            </a:r>
          </a:p>
          <a:p>
            <a:pPr>
              <a:defRPr/>
            </a:pPr>
            <a:r>
              <a:rPr lang="en-US" sz="2400" dirty="0" smtClean="0"/>
              <a:t>Then possible to collapse airway</a:t>
            </a:r>
          </a:p>
          <a:p>
            <a:pPr>
              <a:defRPr/>
            </a:pPr>
            <a:r>
              <a:rPr lang="en-US" sz="2400" dirty="0" smtClean="0"/>
              <a:t>Death can occur through reflex cardiac arrest (rare) and through asphyxia (4-5 minutes) or stroke</a:t>
            </a:r>
          </a:p>
          <a:p>
            <a:pPr>
              <a:defRPr/>
            </a:pPr>
            <a:r>
              <a:rPr lang="en-US" sz="1800" dirty="0" smtClean="0">
                <a:latin typeface="Arial Narrow" panose="020B0606020202030204" pitchFamily="34" charset="0"/>
              </a:rPr>
              <a:t>(Green</a:t>
            </a:r>
            <a:r>
              <a:rPr lang="en-US" sz="1800" dirty="0">
                <a:latin typeface="Arial Narrow" panose="020B0606020202030204" pitchFamily="34" charset="0"/>
              </a:rPr>
              <a:t>, 2013; Taliaferro et al., </a:t>
            </a:r>
            <a:r>
              <a:rPr lang="en-US" sz="1800" dirty="0" smtClean="0">
                <a:latin typeface="Arial Narrow" panose="020B0606020202030204" pitchFamily="34" charset="0"/>
              </a:rPr>
              <a:t>2009; Wilbur </a:t>
            </a:r>
            <a:r>
              <a:rPr lang="en-US" sz="1800" dirty="0">
                <a:latin typeface="Arial Narrow" panose="020B0606020202030204" pitchFamily="34" charset="0"/>
              </a:rPr>
              <a:t>et al., 2014)</a:t>
            </a:r>
          </a:p>
          <a:p>
            <a:pPr>
              <a:defRPr/>
            </a:pPr>
            <a:endParaRPr lang="en-US" sz="2400" dirty="0" smtClean="0"/>
          </a:p>
          <a:p>
            <a:pPr>
              <a:defRPr/>
            </a:pPr>
            <a:endParaRPr lang="en-US" sz="2400" dirty="0"/>
          </a:p>
        </p:txBody>
      </p:sp>
    </p:spTree>
    <p:extLst>
      <p:ext uri="{BB962C8B-B14F-4D97-AF65-F5344CB8AC3E}">
        <p14:creationId xmlns:p14="http://schemas.microsoft.com/office/powerpoint/2010/main" val="174740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AdamsApple_andVe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59436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331788"/>
            <a:ext cx="65278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normAutofit lnSpcReduction="10000"/>
          </a:bodyPr>
          <a:lstStyle/>
          <a:p>
            <a:pPr>
              <a:defRPr/>
            </a:pPr>
            <a:r>
              <a:rPr lang="en-US" dirty="0" smtClean="0"/>
              <a:t>Minimum Pressures</a:t>
            </a:r>
          </a:p>
          <a:p>
            <a:pPr lvl="1">
              <a:defRPr/>
            </a:pPr>
            <a:r>
              <a:rPr lang="en-US" dirty="0" smtClean="0"/>
              <a:t>	4 </a:t>
            </a:r>
            <a:r>
              <a:rPr lang="en-US" dirty="0" err="1" smtClean="0"/>
              <a:t>lbs</a:t>
            </a:r>
            <a:r>
              <a:rPr lang="en-US" dirty="0" smtClean="0"/>
              <a:t> – Jugular Occlusion</a:t>
            </a:r>
          </a:p>
          <a:p>
            <a:pPr lvl="1">
              <a:defRPr/>
            </a:pPr>
            <a:r>
              <a:rPr lang="en-US" dirty="0" smtClean="0"/>
              <a:t>	11 </a:t>
            </a:r>
            <a:r>
              <a:rPr lang="en-US" dirty="0" err="1" smtClean="0"/>
              <a:t>lbs</a:t>
            </a:r>
            <a:r>
              <a:rPr lang="en-US" dirty="0" smtClean="0"/>
              <a:t> – Carotid Occlusion</a:t>
            </a:r>
          </a:p>
          <a:p>
            <a:pPr lvl="1">
              <a:defRPr/>
            </a:pPr>
            <a:r>
              <a:rPr lang="en-US" dirty="0" smtClean="0"/>
              <a:t>	33 </a:t>
            </a:r>
            <a:r>
              <a:rPr lang="en-US" dirty="0" err="1" smtClean="0"/>
              <a:t>lbs</a:t>
            </a:r>
            <a:r>
              <a:rPr lang="en-US" dirty="0" smtClean="0"/>
              <a:t> – Crush Trachea</a:t>
            </a:r>
          </a:p>
          <a:p>
            <a:pPr>
              <a:defRPr/>
            </a:pPr>
            <a:r>
              <a:rPr lang="en-US" dirty="0" smtClean="0"/>
              <a:t>Lethality depends on surface area, amount of pressure, location of pressure, and amount of time. </a:t>
            </a:r>
          </a:p>
          <a:p>
            <a:pPr>
              <a:defRPr/>
            </a:pPr>
            <a:r>
              <a:rPr lang="en-US" sz="1800" dirty="0" smtClean="0">
                <a:latin typeface="Arial Narrow" panose="020B0606020202030204" pitchFamily="34" charset="0"/>
              </a:rPr>
              <a:t>(Green</a:t>
            </a:r>
            <a:r>
              <a:rPr lang="en-US" sz="1800" dirty="0">
                <a:latin typeface="Arial Narrow" panose="020B0606020202030204" pitchFamily="34" charset="0"/>
              </a:rPr>
              <a:t>, 2013; Taliaferro et al., 2009, </a:t>
            </a:r>
            <a:r>
              <a:rPr lang="en-US" sz="1800" dirty="0" smtClean="0">
                <a:latin typeface="Arial Narrow" panose="020B0606020202030204" pitchFamily="34" charset="0"/>
              </a:rPr>
              <a:t>Wilbur </a:t>
            </a:r>
            <a:r>
              <a:rPr lang="en-US" sz="1800" dirty="0">
                <a:latin typeface="Arial Narrow" panose="020B0606020202030204" pitchFamily="34" charset="0"/>
              </a:rPr>
              <a:t>et al., 2014)</a:t>
            </a:r>
          </a:p>
          <a:p>
            <a:pPr>
              <a:defRPr/>
            </a:pPr>
            <a:r>
              <a:rPr lang="en-US" dirty="0" smtClean="0"/>
              <a:t> </a:t>
            </a:r>
          </a:p>
          <a:p>
            <a:pPr>
              <a:defRPr/>
            </a:pPr>
            <a:endParaRPr lang="en-US" dirty="0"/>
          </a:p>
        </p:txBody>
      </p:sp>
    </p:spTree>
    <p:extLst>
      <p:ext uri="{BB962C8B-B14F-4D97-AF65-F5344CB8AC3E}">
        <p14:creationId xmlns:p14="http://schemas.microsoft.com/office/powerpoint/2010/main" val="70306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Significant </a:t>
            </a:r>
            <a:r>
              <a:rPr lang="en-US" dirty="0" err="1" smtClean="0"/>
              <a:t>Sequelae</a:t>
            </a:r>
            <a:r>
              <a:rPr lang="en-US" dirty="0" smtClean="0"/>
              <a:t> for Victims</a:t>
            </a:r>
            <a:endParaRPr lang="en-US" dirty="0"/>
          </a:p>
        </p:txBody>
      </p:sp>
      <p:sp>
        <p:nvSpPr>
          <p:cNvPr id="3" name="Content Placeholder 2"/>
          <p:cNvSpPr>
            <a:spLocks noGrp="1"/>
          </p:cNvSpPr>
          <p:nvPr>
            <p:ph idx="1"/>
          </p:nvPr>
        </p:nvSpPr>
        <p:spPr/>
        <p:txBody>
          <a:bodyPr/>
          <a:lstStyle/>
          <a:p>
            <a:pPr>
              <a:defRPr/>
            </a:pPr>
            <a:r>
              <a:rPr lang="en-US" dirty="0" smtClean="0"/>
              <a:t>Affects multiple systems:  musculoskeletal, respiratory, GI, cardiovascular, neurological &amp; psychological</a:t>
            </a:r>
            <a:endParaRPr lang="en-US" dirty="0"/>
          </a:p>
        </p:txBody>
      </p:sp>
    </p:spTree>
    <p:extLst>
      <p:ext uri="{BB962C8B-B14F-4D97-AF65-F5344CB8AC3E}">
        <p14:creationId xmlns:p14="http://schemas.microsoft.com/office/powerpoint/2010/main" val="494912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Musculoskeletal</a:t>
            </a:r>
            <a:endParaRPr lang="en-US" dirty="0"/>
          </a:p>
        </p:txBody>
      </p:sp>
      <p:sp>
        <p:nvSpPr>
          <p:cNvPr id="3" name="Content Placeholder 2"/>
          <p:cNvSpPr>
            <a:spLocks noGrp="1"/>
          </p:cNvSpPr>
          <p:nvPr>
            <p:ph idx="1"/>
          </p:nvPr>
        </p:nvSpPr>
        <p:spPr/>
        <p:txBody>
          <a:bodyPr/>
          <a:lstStyle/>
          <a:p>
            <a:pPr>
              <a:defRPr/>
            </a:pPr>
            <a:r>
              <a:rPr lang="en-US" dirty="0" smtClean="0"/>
              <a:t>Injuries to muscles and bones in the face and neck</a:t>
            </a:r>
          </a:p>
          <a:p>
            <a:pPr lvl="1">
              <a:defRPr/>
            </a:pPr>
            <a:r>
              <a:rPr lang="en-US" dirty="0" smtClean="0"/>
              <a:t>Fractures</a:t>
            </a:r>
          </a:p>
          <a:p>
            <a:pPr lvl="1">
              <a:defRPr/>
            </a:pPr>
            <a:r>
              <a:rPr lang="en-US" dirty="0" smtClean="0"/>
              <a:t>Bruising</a:t>
            </a:r>
          </a:p>
          <a:p>
            <a:pPr lvl="1">
              <a:defRPr/>
            </a:pPr>
            <a:r>
              <a:rPr lang="en-US" dirty="0" smtClean="0"/>
              <a:t>Swelling</a:t>
            </a:r>
          </a:p>
          <a:p>
            <a:pPr lvl="1">
              <a:defRPr/>
            </a:pPr>
            <a:r>
              <a:rPr lang="en-US" dirty="0" smtClean="0"/>
              <a:t>Hemorrhages </a:t>
            </a:r>
            <a:endParaRPr lang="en-US" dirty="0"/>
          </a:p>
        </p:txBody>
      </p:sp>
    </p:spTree>
    <p:extLst>
      <p:ext uri="{BB962C8B-B14F-4D97-AF65-F5344CB8AC3E}">
        <p14:creationId xmlns:p14="http://schemas.microsoft.com/office/powerpoint/2010/main" val="2463678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Cardiovascular</a:t>
            </a:r>
            <a:endParaRPr lang="en-US" dirty="0"/>
          </a:p>
        </p:txBody>
      </p:sp>
      <p:sp>
        <p:nvSpPr>
          <p:cNvPr id="3" name="Content Placeholder 2"/>
          <p:cNvSpPr>
            <a:spLocks noGrp="1"/>
          </p:cNvSpPr>
          <p:nvPr>
            <p:ph idx="1"/>
          </p:nvPr>
        </p:nvSpPr>
        <p:spPr/>
        <p:txBody>
          <a:bodyPr/>
          <a:lstStyle/>
          <a:p>
            <a:pPr>
              <a:defRPr/>
            </a:pPr>
            <a:r>
              <a:rPr lang="en-US" dirty="0" smtClean="0"/>
              <a:t>Carotid arteries, jugular veins, other vessels</a:t>
            </a:r>
          </a:p>
          <a:p>
            <a:pPr lvl="1">
              <a:defRPr/>
            </a:pPr>
            <a:r>
              <a:rPr lang="en-US" dirty="0" smtClean="0"/>
              <a:t>Carotid dissection (immediate or late effects) as pushed against cervical vertebrae (5 </a:t>
            </a:r>
            <a:r>
              <a:rPr lang="en-US" dirty="0" err="1" smtClean="0"/>
              <a:t>lbs</a:t>
            </a:r>
            <a:r>
              <a:rPr lang="en-US" dirty="0" smtClean="0"/>
              <a:t> of pressure needed)</a:t>
            </a:r>
          </a:p>
          <a:p>
            <a:pPr lvl="1">
              <a:defRPr/>
            </a:pPr>
            <a:r>
              <a:rPr lang="en-US" dirty="0"/>
              <a:t>Occlusion of carotids will cause anoxia and brain </a:t>
            </a:r>
            <a:r>
              <a:rPr lang="en-US" dirty="0" smtClean="0"/>
              <a:t>death (11 </a:t>
            </a:r>
            <a:r>
              <a:rPr lang="en-US" dirty="0" err="1" smtClean="0"/>
              <a:t>lbs</a:t>
            </a:r>
            <a:r>
              <a:rPr lang="en-US" dirty="0" smtClean="0"/>
              <a:t> of pressure)</a:t>
            </a:r>
            <a:endParaRPr lang="en-US" dirty="0"/>
          </a:p>
          <a:p>
            <a:pPr lvl="1">
              <a:defRPr/>
            </a:pPr>
            <a:r>
              <a:rPr lang="en-US" dirty="0"/>
              <a:t>LOC can occur within 10 seconds</a:t>
            </a:r>
          </a:p>
          <a:p>
            <a:pPr lvl="1">
              <a:defRPr/>
            </a:pPr>
            <a:r>
              <a:rPr lang="en-US" dirty="0"/>
              <a:t>Victim may not regain consciousness immediately</a:t>
            </a:r>
          </a:p>
          <a:p>
            <a:pPr lvl="1">
              <a:defRPr/>
            </a:pPr>
            <a:endParaRPr lang="en-US" dirty="0" smtClean="0"/>
          </a:p>
          <a:p>
            <a:pPr>
              <a:defRPr/>
            </a:pPr>
            <a:endParaRPr lang="en-US" dirty="0"/>
          </a:p>
        </p:txBody>
      </p:sp>
    </p:spTree>
    <p:extLst>
      <p:ext uri="{BB962C8B-B14F-4D97-AF65-F5344CB8AC3E}">
        <p14:creationId xmlns:p14="http://schemas.microsoft.com/office/powerpoint/2010/main" val="1395898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occlusion </a:t>
            </a:r>
            <a:r>
              <a:rPr lang="en-US" dirty="0"/>
              <a:t>of jugulars (4 pounds) w/o occlusion of carotids – buildup of venous pressure, bursts small vessels (</a:t>
            </a:r>
            <a:r>
              <a:rPr lang="en-US" dirty="0" err="1"/>
              <a:t>petechiae</a:t>
            </a:r>
            <a:r>
              <a:rPr lang="en-US" dirty="0"/>
              <a:t>) </a:t>
            </a:r>
          </a:p>
          <a:p>
            <a:pPr lvl="1">
              <a:defRPr/>
            </a:pPr>
            <a:r>
              <a:rPr lang="en-US" dirty="0" err="1"/>
              <a:t>petechiae</a:t>
            </a:r>
            <a:r>
              <a:rPr lang="en-US" dirty="0"/>
              <a:t> in brain and in face/head/eyes above area of occlusion </a:t>
            </a:r>
          </a:p>
          <a:p>
            <a:pPr>
              <a:defRPr/>
            </a:pPr>
            <a:endParaRPr lang="en-US" dirty="0"/>
          </a:p>
        </p:txBody>
      </p:sp>
    </p:spTree>
    <p:extLst>
      <p:ext uri="{BB962C8B-B14F-4D97-AF65-F5344CB8AC3E}">
        <p14:creationId xmlns:p14="http://schemas.microsoft.com/office/powerpoint/2010/main" val="181924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Respiratory System</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Larynx &amp; trachea</a:t>
            </a:r>
          </a:p>
          <a:p>
            <a:pPr>
              <a:defRPr/>
            </a:pPr>
            <a:r>
              <a:rPr lang="en-US" dirty="0" smtClean="0"/>
              <a:t>Injuries</a:t>
            </a:r>
          </a:p>
          <a:p>
            <a:pPr lvl="1">
              <a:defRPr/>
            </a:pPr>
            <a:r>
              <a:rPr lang="en-US" dirty="0" smtClean="0"/>
              <a:t>	Cartilage fractures</a:t>
            </a:r>
          </a:p>
          <a:p>
            <a:pPr lvl="1">
              <a:defRPr/>
            </a:pPr>
            <a:r>
              <a:rPr lang="en-US" dirty="0" smtClean="0"/>
              <a:t>	Subcutaneous emphysema</a:t>
            </a:r>
          </a:p>
          <a:p>
            <a:pPr lvl="1">
              <a:defRPr/>
            </a:pPr>
            <a:r>
              <a:rPr lang="en-US" dirty="0" smtClean="0"/>
              <a:t>	Soft tissue swelling resulting in airway compromise</a:t>
            </a:r>
          </a:p>
          <a:p>
            <a:pPr lvl="1">
              <a:defRPr/>
            </a:pPr>
            <a:r>
              <a:rPr lang="en-US" dirty="0" smtClean="0"/>
              <a:t>	Aspiration pneumonia (delayed)</a:t>
            </a:r>
          </a:p>
          <a:p>
            <a:pPr lvl="1">
              <a:defRPr/>
            </a:pPr>
            <a:r>
              <a:rPr lang="en-US" dirty="0" smtClean="0"/>
              <a:t>	Laryngeal edema (can be delayed)</a:t>
            </a:r>
          </a:p>
          <a:p>
            <a:pPr lvl="1">
              <a:defRPr/>
            </a:pPr>
            <a:r>
              <a:rPr lang="en-US" dirty="0" smtClean="0"/>
              <a:t>	Dysphonia (speech changes) </a:t>
            </a:r>
          </a:p>
          <a:p>
            <a:pPr>
              <a:defRPr/>
            </a:pPr>
            <a:endParaRPr lang="en-US" dirty="0"/>
          </a:p>
        </p:txBody>
      </p:sp>
    </p:spTree>
    <p:extLst>
      <p:ext uri="{BB962C8B-B14F-4D97-AF65-F5344CB8AC3E}">
        <p14:creationId xmlns:p14="http://schemas.microsoft.com/office/powerpoint/2010/main" val="286679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Can completely occlude larynx (anoxia and brain death within 4-5 minutes) but requires 33 </a:t>
            </a:r>
            <a:r>
              <a:rPr lang="en-US" dirty="0" err="1" smtClean="0"/>
              <a:t>lbs</a:t>
            </a:r>
            <a:r>
              <a:rPr lang="en-US" dirty="0" smtClean="0"/>
              <a:t> of pressure</a:t>
            </a:r>
            <a:endParaRPr lang="en-US" dirty="0"/>
          </a:p>
        </p:txBody>
      </p:sp>
    </p:spTree>
    <p:extLst>
      <p:ext uri="{BB962C8B-B14F-4D97-AF65-F5344CB8AC3E}">
        <p14:creationId xmlns:p14="http://schemas.microsoft.com/office/powerpoint/2010/main" val="261065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04800"/>
            <a:ext cx="9144000" cy="1431925"/>
          </a:xfrm>
        </p:spPr>
        <p:txBody>
          <a:bodyPr/>
          <a:lstStyle/>
          <a:p>
            <a:pPr algn="ctr" eaLnBrk="1" hangingPunct="1">
              <a:defRPr/>
            </a:pPr>
            <a:r>
              <a:rPr lang="en-US" sz="4200" dirty="0" smtClean="0"/>
              <a:t/>
            </a:r>
            <a:br>
              <a:rPr lang="en-US" sz="4200" dirty="0" smtClean="0"/>
            </a:br>
            <a:r>
              <a:rPr lang="en-US" sz="4200" dirty="0" smtClean="0"/>
              <a:t>Strangulation Statute</a:t>
            </a:r>
          </a:p>
        </p:txBody>
      </p:sp>
      <p:sp>
        <p:nvSpPr>
          <p:cNvPr id="60419" name="Rectangle 3"/>
          <p:cNvSpPr>
            <a:spLocks noGrp="1" noChangeArrowheads="1"/>
          </p:cNvSpPr>
          <p:nvPr>
            <p:ph type="body" idx="1"/>
          </p:nvPr>
        </p:nvSpPr>
        <p:spPr>
          <a:xfrm>
            <a:off x="1066800" y="1981200"/>
            <a:ext cx="7848600" cy="4876800"/>
          </a:xfrm>
        </p:spPr>
        <p:txBody>
          <a:bodyPr/>
          <a:lstStyle/>
          <a:p>
            <a:pPr eaLnBrk="1" hangingPunct="1">
              <a:defRPr/>
            </a:pPr>
            <a:r>
              <a:rPr lang="en-US" sz="2800" dirty="0" smtClean="0">
                <a:cs typeface="Tahoma" pitchFamily="34" charset="0"/>
              </a:rPr>
              <a:t>§ 18.2-51.6- Strangulation of another; penalty </a:t>
            </a:r>
          </a:p>
          <a:p>
            <a:pPr eaLnBrk="1" hangingPunct="1">
              <a:defRPr/>
            </a:pPr>
            <a:endParaRPr lang="en-US" sz="2800" dirty="0" smtClean="0">
              <a:cs typeface="Tahoma" pitchFamily="34" charset="0"/>
            </a:endParaRPr>
          </a:p>
          <a:p>
            <a:pPr eaLnBrk="1" hangingPunct="1">
              <a:buFont typeface="Wingdings" panose="05000000000000000000" pitchFamily="2" charset="2"/>
              <a:buNone/>
              <a:defRPr/>
            </a:pPr>
            <a:r>
              <a:rPr lang="en-US" sz="2800" dirty="0" smtClean="0">
                <a:cs typeface="Tahoma" pitchFamily="34" charset="0"/>
              </a:rPr>
              <a:t>“Any person who, without consent, impedes the blood circulation or respiration of another person by knowingly, intentionally and unlawfully applying pressure to the neck of such person, resulting in the wounding or bodily injury of such person is guilty of strangulation, a Class 6 felony.” </a:t>
            </a:r>
          </a:p>
        </p:txBody>
      </p:sp>
    </p:spTree>
    <p:extLst>
      <p:ext uri="{BB962C8B-B14F-4D97-AF65-F5344CB8AC3E}">
        <p14:creationId xmlns:p14="http://schemas.microsoft.com/office/powerpoint/2010/main" val="351116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Gastrointestinal system </a:t>
            </a:r>
            <a:endParaRPr lang="en-US" dirty="0"/>
          </a:p>
        </p:txBody>
      </p:sp>
      <p:sp>
        <p:nvSpPr>
          <p:cNvPr id="3" name="Content Placeholder 2"/>
          <p:cNvSpPr>
            <a:spLocks noGrp="1"/>
          </p:cNvSpPr>
          <p:nvPr>
            <p:ph idx="1"/>
          </p:nvPr>
        </p:nvSpPr>
        <p:spPr/>
        <p:txBody>
          <a:bodyPr/>
          <a:lstStyle/>
          <a:p>
            <a:pPr>
              <a:defRPr/>
            </a:pPr>
            <a:r>
              <a:rPr lang="en-US" dirty="0" smtClean="0"/>
              <a:t>Mouth &amp; Esophagus</a:t>
            </a:r>
          </a:p>
          <a:p>
            <a:pPr lvl="1">
              <a:defRPr/>
            </a:pPr>
            <a:r>
              <a:rPr lang="en-US" dirty="0" smtClean="0"/>
              <a:t>	Dental trauma</a:t>
            </a:r>
          </a:p>
          <a:p>
            <a:pPr lvl="1">
              <a:defRPr/>
            </a:pPr>
            <a:r>
              <a:rPr lang="en-US" dirty="0" smtClean="0"/>
              <a:t>	Lacerations to lip/inside cheek </a:t>
            </a:r>
          </a:p>
          <a:p>
            <a:pPr lvl="1">
              <a:defRPr/>
            </a:pPr>
            <a:r>
              <a:rPr lang="en-US" dirty="0" smtClean="0"/>
              <a:t>	Tongue bites &amp; edema</a:t>
            </a:r>
          </a:p>
          <a:p>
            <a:pPr lvl="1">
              <a:defRPr/>
            </a:pPr>
            <a:r>
              <a:rPr lang="en-US" dirty="0" smtClean="0"/>
              <a:t>	Esophageal swelling and/or bleeding</a:t>
            </a:r>
          </a:p>
          <a:p>
            <a:pPr lvl="1">
              <a:defRPr/>
            </a:pPr>
            <a:r>
              <a:rPr lang="en-US" dirty="0" smtClean="0"/>
              <a:t>	Dysphagia (difficulty swallowing)</a:t>
            </a:r>
          </a:p>
          <a:p>
            <a:pPr lvl="1">
              <a:defRPr/>
            </a:pPr>
            <a:r>
              <a:rPr lang="en-US" dirty="0" smtClean="0"/>
              <a:t>Nausea &amp; vomiting</a:t>
            </a:r>
          </a:p>
          <a:p>
            <a:pPr marL="457200" lvl="1" indent="0">
              <a:buFontTx/>
              <a:buNone/>
              <a:defRPr/>
            </a:pPr>
            <a:endParaRPr lang="en-US" dirty="0" smtClean="0"/>
          </a:p>
          <a:p>
            <a:pPr>
              <a:defRPr/>
            </a:pPr>
            <a:endParaRPr lang="en-US" dirty="0"/>
          </a:p>
        </p:txBody>
      </p:sp>
    </p:spTree>
    <p:extLst>
      <p:ext uri="{BB962C8B-B14F-4D97-AF65-F5344CB8AC3E}">
        <p14:creationId xmlns:p14="http://schemas.microsoft.com/office/powerpoint/2010/main" val="2022195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Neurological system</a:t>
            </a:r>
            <a:endParaRPr lang="en-US" dirty="0"/>
          </a:p>
        </p:txBody>
      </p:sp>
      <p:sp>
        <p:nvSpPr>
          <p:cNvPr id="3" name="Content Placeholder 2"/>
          <p:cNvSpPr>
            <a:spLocks noGrp="1"/>
          </p:cNvSpPr>
          <p:nvPr>
            <p:ph idx="1"/>
          </p:nvPr>
        </p:nvSpPr>
        <p:spPr/>
        <p:txBody>
          <a:bodyPr/>
          <a:lstStyle/>
          <a:p>
            <a:pPr>
              <a:defRPr/>
            </a:pPr>
            <a:r>
              <a:rPr lang="en-US" dirty="0" smtClean="0"/>
              <a:t>Brain, vagal and peripheral nerves</a:t>
            </a:r>
          </a:p>
          <a:p>
            <a:pPr lvl="1">
              <a:defRPr/>
            </a:pPr>
            <a:r>
              <a:rPr lang="en-US" dirty="0"/>
              <a:t> D</a:t>
            </a:r>
            <a:r>
              <a:rPr lang="en-US" dirty="0" smtClean="0"/>
              <a:t>ysphagia and dysphonia (can be permanent)</a:t>
            </a:r>
          </a:p>
          <a:p>
            <a:pPr lvl="1">
              <a:defRPr/>
            </a:pPr>
            <a:r>
              <a:rPr lang="en-US" dirty="0" smtClean="0"/>
              <a:t>Tinnitus </a:t>
            </a:r>
          </a:p>
          <a:p>
            <a:pPr lvl="1">
              <a:defRPr/>
            </a:pPr>
            <a:r>
              <a:rPr lang="en-US" dirty="0" smtClean="0"/>
              <a:t>Nausea and vomiting</a:t>
            </a:r>
          </a:p>
          <a:p>
            <a:pPr lvl="1">
              <a:defRPr/>
            </a:pPr>
            <a:r>
              <a:rPr lang="en-US" dirty="0" err="1" smtClean="0"/>
              <a:t>Petechiae</a:t>
            </a:r>
            <a:r>
              <a:rPr lang="en-US" dirty="0" smtClean="0"/>
              <a:t> in brain</a:t>
            </a:r>
          </a:p>
          <a:p>
            <a:pPr lvl="1">
              <a:defRPr/>
            </a:pPr>
            <a:endParaRPr lang="en-US" dirty="0" smtClean="0"/>
          </a:p>
          <a:p>
            <a:pPr lvl="1">
              <a:defRPr/>
            </a:pPr>
            <a:endParaRPr lang="en-US" dirty="0"/>
          </a:p>
        </p:txBody>
      </p:sp>
    </p:spTree>
    <p:extLst>
      <p:ext uri="{BB962C8B-B14F-4D97-AF65-F5344CB8AC3E}">
        <p14:creationId xmlns:p14="http://schemas.microsoft.com/office/powerpoint/2010/main" val="43294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lvl="1">
              <a:defRPr/>
            </a:pPr>
            <a:r>
              <a:rPr lang="en-US" dirty="0"/>
              <a:t>Visual changes: narrowing of visual field, fixation of eyes, blurring vision, LOC, convulsions, loss of bowel and bladder control</a:t>
            </a:r>
          </a:p>
          <a:p>
            <a:pPr lvl="1">
              <a:defRPr/>
            </a:pPr>
            <a:r>
              <a:rPr lang="en-US" dirty="0"/>
              <a:t>“his eyes were black”</a:t>
            </a:r>
          </a:p>
          <a:p>
            <a:pPr>
              <a:defRPr/>
            </a:pPr>
            <a:endParaRPr lang="en-US" dirty="0"/>
          </a:p>
        </p:txBody>
      </p:sp>
    </p:spTree>
    <p:extLst>
      <p:ext uri="{BB962C8B-B14F-4D97-AF65-F5344CB8AC3E}">
        <p14:creationId xmlns:p14="http://schemas.microsoft.com/office/powerpoint/2010/main" val="524312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Repeated instances of strangulation may lead to permanent brain injury</a:t>
            </a:r>
          </a:p>
          <a:p>
            <a:pPr>
              <a:defRPr/>
            </a:pPr>
            <a:r>
              <a:rPr lang="en-US" dirty="0" smtClean="0"/>
              <a:t> </a:t>
            </a:r>
            <a:r>
              <a:rPr lang="en-US" sz="1800" dirty="0">
                <a:latin typeface="Arial Narrow" panose="020B0606020202030204" pitchFamily="34" charset="0"/>
              </a:rPr>
              <a:t>(Green, 2013; Taliaferro et al., </a:t>
            </a:r>
            <a:r>
              <a:rPr lang="en-US" sz="1800" dirty="0" smtClean="0">
                <a:latin typeface="Arial Narrow" panose="020B0606020202030204" pitchFamily="34" charset="0"/>
              </a:rPr>
              <a:t>2009</a:t>
            </a:r>
            <a:r>
              <a:rPr lang="en-US" sz="1800" dirty="0">
                <a:latin typeface="Arial Narrow" panose="020B0606020202030204" pitchFamily="34" charset="0"/>
              </a:rPr>
              <a:t>)</a:t>
            </a:r>
          </a:p>
          <a:p>
            <a:pPr>
              <a:defRPr/>
            </a:pPr>
            <a:endParaRPr lang="en-US" dirty="0" smtClean="0"/>
          </a:p>
        </p:txBody>
      </p:sp>
    </p:spTree>
    <p:extLst>
      <p:ext uri="{BB962C8B-B14F-4D97-AF65-F5344CB8AC3E}">
        <p14:creationId xmlns:p14="http://schemas.microsoft.com/office/powerpoint/2010/main" val="649082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Psychological</a:t>
            </a:r>
            <a:endParaRPr lang="en-US" dirty="0"/>
          </a:p>
        </p:txBody>
      </p:sp>
      <p:sp>
        <p:nvSpPr>
          <p:cNvPr id="3" name="Content Placeholder 2"/>
          <p:cNvSpPr>
            <a:spLocks noGrp="1"/>
          </p:cNvSpPr>
          <p:nvPr>
            <p:ph idx="1"/>
          </p:nvPr>
        </p:nvSpPr>
        <p:spPr/>
        <p:txBody>
          <a:bodyPr/>
          <a:lstStyle/>
          <a:p>
            <a:pPr>
              <a:defRPr/>
            </a:pPr>
            <a:r>
              <a:rPr lang="en-US" dirty="0" smtClean="0"/>
              <a:t>Significant association with PTSD, even compared to other forms of IPV </a:t>
            </a:r>
          </a:p>
          <a:p>
            <a:pPr>
              <a:defRPr/>
            </a:pPr>
            <a:r>
              <a:rPr lang="en-US" dirty="0" smtClean="0"/>
              <a:t>Agitation or flat affect can occur immediately after the attack (may be combination of anoxia &amp; psychological trauma)  </a:t>
            </a:r>
          </a:p>
          <a:p>
            <a:pPr>
              <a:defRPr/>
            </a:pPr>
            <a:r>
              <a:rPr lang="en-US" sz="1800" dirty="0" smtClean="0"/>
              <a:t>(</a:t>
            </a:r>
            <a:r>
              <a:rPr lang="en-US" sz="1800" dirty="0" err="1" smtClean="0"/>
              <a:t>Strack</a:t>
            </a:r>
            <a:r>
              <a:rPr lang="en-US" sz="1800" dirty="0" smtClean="0"/>
              <a:t>, 2000; Wilbur, 2008)</a:t>
            </a:r>
            <a:endParaRPr lang="en-US" sz="1800" dirty="0"/>
          </a:p>
        </p:txBody>
      </p:sp>
    </p:spTree>
    <p:extLst>
      <p:ext uri="{BB962C8B-B14F-4D97-AF65-F5344CB8AC3E}">
        <p14:creationId xmlns:p14="http://schemas.microsoft.com/office/powerpoint/2010/main" val="1957539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458200" cy="1431925"/>
          </a:xfrm>
        </p:spPr>
        <p:txBody>
          <a:bodyPr/>
          <a:lstStyle/>
          <a:p>
            <a:pPr algn="ctr" eaLnBrk="1" hangingPunct="1">
              <a:defRPr/>
            </a:pPr>
            <a:r>
              <a:rPr lang="en-US" dirty="0" smtClean="0"/>
              <a:t>Documentation of injuries</a:t>
            </a:r>
          </a:p>
        </p:txBody>
      </p:sp>
      <p:sp>
        <p:nvSpPr>
          <p:cNvPr id="38915" name="Rectangle 3"/>
          <p:cNvSpPr>
            <a:spLocks noGrp="1" noChangeArrowheads="1"/>
          </p:cNvSpPr>
          <p:nvPr>
            <p:ph type="body" idx="1"/>
          </p:nvPr>
        </p:nvSpPr>
        <p:spPr>
          <a:xfrm>
            <a:off x="304800" y="2057400"/>
            <a:ext cx="8534400" cy="4572000"/>
          </a:xfrm>
        </p:spPr>
        <p:txBody>
          <a:bodyPr/>
          <a:lstStyle/>
          <a:p>
            <a:pPr eaLnBrk="1" hangingPunct="1">
              <a:lnSpc>
                <a:spcPct val="80000"/>
              </a:lnSpc>
              <a:defRPr/>
            </a:pPr>
            <a:r>
              <a:rPr lang="en-US" sz="2800" dirty="0" smtClean="0"/>
              <a:t>Careful documentation of symptoms and injuries is key</a:t>
            </a:r>
          </a:p>
          <a:p>
            <a:pPr lvl="1" eaLnBrk="1" hangingPunct="1">
              <a:lnSpc>
                <a:spcPct val="80000"/>
              </a:lnSpc>
              <a:defRPr/>
            </a:pPr>
            <a:r>
              <a:rPr lang="en-US" sz="2400" dirty="0" smtClean="0"/>
              <a:t>In NY after strangulation law was passed, almost 1500 2</a:t>
            </a:r>
            <a:r>
              <a:rPr lang="en-US" sz="2400" baseline="30000" dirty="0" smtClean="0"/>
              <a:t>nd</a:t>
            </a:r>
            <a:r>
              <a:rPr lang="en-US" sz="2400" dirty="0" smtClean="0"/>
              <a:t> degree strangulations were charged – 20 went to trial </a:t>
            </a:r>
          </a:p>
          <a:p>
            <a:pPr lvl="1" eaLnBrk="1" hangingPunct="1">
              <a:lnSpc>
                <a:spcPct val="80000"/>
              </a:lnSpc>
              <a:defRPr/>
            </a:pPr>
            <a:r>
              <a:rPr lang="en-US" sz="2400" dirty="0" smtClean="0"/>
              <a:t>In Maricopa County AZ, 50 cases of strangulation/7 charged in year after new law passed</a:t>
            </a:r>
          </a:p>
          <a:p>
            <a:pPr lvl="1" eaLnBrk="1" hangingPunct="1">
              <a:lnSpc>
                <a:spcPct val="80000"/>
              </a:lnSpc>
              <a:defRPr/>
            </a:pPr>
            <a:r>
              <a:rPr lang="en-US" sz="2400" dirty="0" smtClean="0"/>
              <a:t>New program piloted (police training + forensic exam): 41 cases in 3 months, 31 forensic exams, 26 charged, all successful.  </a:t>
            </a:r>
          </a:p>
          <a:p>
            <a:pPr eaLnBrk="1" hangingPunct="1">
              <a:lnSpc>
                <a:spcPct val="80000"/>
              </a:lnSpc>
              <a:defRPr/>
            </a:pPr>
            <a:endParaRPr lang="en-US" sz="2400" dirty="0" smtClean="0"/>
          </a:p>
        </p:txBody>
      </p:sp>
    </p:spTree>
    <p:extLst>
      <p:ext uri="{BB962C8B-B14F-4D97-AF65-F5344CB8AC3E}">
        <p14:creationId xmlns:p14="http://schemas.microsoft.com/office/powerpoint/2010/main" val="2048265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trangvic2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5377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5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304800"/>
            <a:ext cx="8991600" cy="1431925"/>
          </a:xfrm>
        </p:spPr>
        <p:txBody>
          <a:bodyPr/>
          <a:lstStyle/>
          <a:p>
            <a:pPr algn="ctr" eaLnBrk="1" hangingPunct="1">
              <a:defRPr/>
            </a:pPr>
            <a:r>
              <a:rPr lang="en-US" dirty="0" smtClean="0"/>
              <a:t>Injuries</a:t>
            </a:r>
          </a:p>
        </p:txBody>
      </p:sp>
      <p:sp>
        <p:nvSpPr>
          <p:cNvPr id="39939" name="Rectangle 3"/>
          <p:cNvSpPr>
            <a:spLocks noGrp="1" noChangeArrowheads="1"/>
          </p:cNvSpPr>
          <p:nvPr>
            <p:ph type="body" idx="1"/>
          </p:nvPr>
        </p:nvSpPr>
        <p:spPr>
          <a:xfrm>
            <a:off x="381000" y="1981200"/>
            <a:ext cx="8763000" cy="4876800"/>
          </a:xfrm>
        </p:spPr>
        <p:txBody>
          <a:bodyPr/>
          <a:lstStyle/>
          <a:p>
            <a:pPr eaLnBrk="1" hangingPunct="1">
              <a:lnSpc>
                <a:spcPct val="90000"/>
              </a:lnSpc>
              <a:defRPr/>
            </a:pPr>
            <a:r>
              <a:rPr lang="en-US" sz="2400" dirty="0" smtClean="0"/>
              <a:t>Defensive injuries  on victim</a:t>
            </a:r>
            <a:endParaRPr lang="en-US" sz="1800" dirty="0" smtClean="0"/>
          </a:p>
          <a:p>
            <a:pPr eaLnBrk="1" hangingPunct="1">
              <a:lnSpc>
                <a:spcPct val="90000"/>
              </a:lnSpc>
              <a:defRPr/>
            </a:pPr>
            <a:r>
              <a:rPr lang="en-US" sz="2400" dirty="0" smtClean="0"/>
              <a:t>Offender may be injured as the victim tries to defend self </a:t>
            </a:r>
          </a:p>
          <a:p>
            <a:pPr lvl="1" eaLnBrk="1" hangingPunct="1">
              <a:lnSpc>
                <a:spcPct val="90000"/>
              </a:lnSpc>
              <a:defRPr/>
            </a:pPr>
            <a:r>
              <a:rPr lang="en-US" sz="2000" dirty="0" smtClean="0"/>
              <a:t>Scratch marks on face, hands and/or arms with frontal strangulation </a:t>
            </a:r>
          </a:p>
          <a:p>
            <a:pPr lvl="1" eaLnBrk="1" hangingPunct="1">
              <a:lnSpc>
                <a:spcPct val="90000"/>
              </a:lnSpc>
              <a:defRPr/>
            </a:pPr>
            <a:r>
              <a:rPr lang="en-US" sz="2000" dirty="0" smtClean="0"/>
              <a:t>Bite marks on hands when mouth is covered or attempted to cover       during chokehold </a:t>
            </a:r>
          </a:p>
          <a:p>
            <a:pPr lvl="1" eaLnBrk="1" hangingPunct="1">
              <a:lnSpc>
                <a:spcPct val="90000"/>
              </a:lnSpc>
              <a:defRPr/>
            </a:pPr>
            <a:r>
              <a:rPr lang="en-US" sz="2000" dirty="0" smtClean="0"/>
              <a:t>Bite marks/scratches to chest/arms when victim tries to escape being      held down/straddled </a:t>
            </a:r>
          </a:p>
          <a:p>
            <a:pPr marL="457200" lvl="1" indent="0" eaLnBrk="1" hangingPunct="1">
              <a:lnSpc>
                <a:spcPct val="90000"/>
              </a:lnSpc>
              <a:buNone/>
              <a:defRPr/>
            </a:pPr>
            <a:r>
              <a:rPr lang="en-US" sz="2000" dirty="0" smtClean="0"/>
              <a:t>(Taliaferro, et al, 2009)</a:t>
            </a:r>
          </a:p>
        </p:txBody>
      </p:sp>
    </p:spTree>
    <p:extLst>
      <p:ext uri="{BB962C8B-B14F-4D97-AF65-F5344CB8AC3E}">
        <p14:creationId xmlns:p14="http://schemas.microsoft.com/office/powerpoint/2010/main" val="2568859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358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7065963"/>
          </a:xfrm>
        </p:spPr>
      </p:pic>
    </p:spTree>
    <p:extLst>
      <p:ext uri="{BB962C8B-B14F-4D97-AF65-F5344CB8AC3E}">
        <p14:creationId xmlns:p14="http://schemas.microsoft.com/office/powerpoint/2010/main" val="1076977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trangvic1n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44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defRPr/>
            </a:pPr>
            <a:r>
              <a:rPr lang="en-US" dirty="0" smtClean="0"/>
              <a:t>Clinical Definition: </a:t>
            </a:r>
          </a:p>
        </p:txBody>
      </p:sp>
      <p:sp>
        <p:nvSpPr>
          <p:cNvPr id="45059" name="Rectangle 3"/>
          <p:cNvSpPr>
            <a:spLocks noGrp="1" noChangeArrowheads="1"/>
          </p:cNvSpPr>
          <p:nvPr>
            <p:ph type="body" idx="1"/>
          </p:nvPr>
        </p:nvSpPr>
        <p:spPr>
          <a:xfrm>
            <a:off x="533400" y="1828800"/>
            <a:ext cx="8610600" cy="5029200"/>
          </a:xfrm>
        </p:spPr>
        <p:txBody>
          <a:bodyPr/>
          <a:lstStyle/>
          <a:p>
            <a:pPr marL="609600" indent="-609600" eaLnBrk="1" hangingPunct="1">
              <a:defRPr/>
            </a:pPr>
            <a:r>
              <a:rPr lang="en-US" dirty="0" smtClean="0"/>
              <a:t>A form of asphyxia characterized by closure     of the blood vessels or air passages of the   neck as a result of external pressure on the neck</a:t>
            </a:r>
          </a:p>
          <a:p>
            <a:pPr marL="609600" indent="-609600" eaLnBrk="1" hangingPunct="1">
              <a:defRPr/>
            </a:pPr>
            <a:r>
              <a:rPr lang="en-US" dirty="0" smtClean="0"/>
              <a:t>Statute says “</a:t>
            </a:r>
            <a:r>
              <a:rPr lang="en-US" dirty="0" smtClean="0">
                <a:cs typeface="Tahoma" pitchFamily="34" charset="0"/>
              </a:rPr>
              <a:t>impede </a:t>
            </a:r>
            <a:r>
              <a:rPr lang="en-US" dirty="0">
                <a:cs typeface="Tahoma" pitchFamily="34" charset="0"/>
              </a:rPr>
              <a:t>the blood circulation or respiration of another </a:t>
            </a:r>
            <a:r>
              <a:rPr lang="en-US" dirty="0" smtClean="0">
                <a:cs typeface="Tahoma" pitchFamily="34" charset="0"/>
              </a:rPr>
              <a:t>person” so parallel</a:t>
            </a:r>
            <a:endParaRPr lang="en-US" dirty="0" smtClean="0"/>
          </a:p>
          <a:p>
            <a:pPr lvl="1" eaLnBrk="1" hangingPunct="1">
              <a:defRPr/>
            </a:pPr>
            <a:r>
              <a:rPr lang="en-US" dirty="0" smtClean="0"/>
              <a:t>Often improperly described as “choking,” which is   an internal blockage of the airway. </a:t>
            </a:r>
          </a:p>
        </p:txBody>
      </p:sp>
    </p:spTree>
    <p:extLst>
      <p:ext uri="{BB962C8B-B14F-4D97-AF65-F5344CB8AC3E}">
        <p14:creationId xmlns:p14="http://schemas.microsoft.com/office/powerpoint/2010/main" val="3979938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9144000" cy="1431925"/>
          </a:xfrm>
        </p:spPr>
        <p:txBody>
          <a:bodyPr/>
          <a:lstStyle/>
          <a:p>
            <a:pPr algn="ctr" eaLnBrk="1" hangingPunct="1">
              <a:defRPr/>
            </a:pPr>
            <a:r>
              <a:rPr lang="en-US" sz="4000" dirty="0" smtClean="0"/>
              <a:t>Symptoms associated with strangulation</a:t>
            </a:r>
            <a:r>
              <a:rPr lang="en-US" dirty="0" smtClean="0"/>
              <a:t>: </a:t>
            </a:r>
          </a:p>
        </p:txBody>
      </p:sp>
      <p:sp>
        <p:nvSpPr>
          <p:cNvPr id="53251" name="Rectangle 3"/>
          <p:cNvSpPr>
            <a:spLocks noGrp="1" noChangeArrowheads="1"/>
          </p:cNvSpPr>
          <p:nvPr>
            <p:ph type="body" idx="1"/>
          </p:nvPr>
        </p:nvSpPr>
        <p:spPr>
          <a:xfrm>
            <a:off x="304800" y="1981200"/>
            <a:ext cx="8839200" cy="4876800"/>
          </a:xfrm>
        </p:spPr>
        <p:txBody>
          <a:bodyPr/>
          <a:lstStyle/>
          <a:p>
            <a:pPr eaLnBrk="1" hangingPunct="1">
              <a:defRPr/>
            </a:pPr>
            <a:r>
              <a:rPr lang="en-US" sz="2800" dirty="0" smtClean="0"/>
              <a:t>May include</a:t>
            </a:r>
          </a:p>
          <a:p>
            <a:pPr lvl="1" eaLnBrk="1" hangingPunct="1">
              <a:defRPr/>
            </a:pPr>
            <a:r>
              <a:rPr lang="en-US" sz="2400" dirty="0" smtClean="0"/>
              <a:t>Dizziness, fainting, sore throat, cough, changes in voice, loss     of voice, difficulty in or painful swallowing, difficulty breathing, hyperventilation, loss of bowel/bladder control, swelling, neck pain/swelling.</a:t>
            </a:r>
          </a:p>
          <a:p>
            <a:pPr lvl="1" eaLnBrk="1" hangingPunct="1">
              <a:defRPr/>
            </a:pPr>
            <a:r>
              <a:rPr lang="en-US" sz="2400" dirty="0" smtClean="0"/>
              <a:t>Also note report of symptoms at time of the incident– changes in vision, blacking out, feelings of panic, </a:t>
            </a:r>
            <a:r>
              <a:rPr lang="en-US" sz="2400" dirty="0" err="1" smtClean="0"/>
              <a:t>etc</a:t>
            </a:r>
            <a:endParaRPr lang="en-US" sz="2400" dirty="0" smtClean="0"/>
          </a:p>
          <a:p>
            <a:pPr lvl="1" eaLnBrk="1" hangingPunct="1">
              <a:defRPr/>
            </a:pPr>
            <a:r>
              <a:rPr lang="en-US" sz="2400" dirty="0">
                <a:latin typeface="Arial Narrow" panose="020B0606020202030204" pitchFamily="34" charset="0"/>
              </a:rPr>
              <a:t>(Green, 2013; Taliaferro et al., 2009; Wilbur et al., 2014)</a:t>
            </a:r>
          </a:p>
          <a:p>
            <a:pPr marL="457200" lvl="1" indent="0" eaLnBrk="1" hangingPunct="1">
              <a:buFontTx/>
              <a:buNone/>
              <a:defRPr/>
            </a:pPr>
            <a:endParaRPr lang="en-US" sz="2400" dirty="0" smtClean="0"/>
          </a:p>
          <a:p>
            <a:pPr marL="457200" lvl="1" indent="0" eaLnBrk="1" hangingPunct="1">
              <a:buFontTx/>
              <a:buNone/>
              <a:defRPr/>
            </a:pPr>
            <a:r>
              <a:rPr lang="en-US" sz="2400" dirty="0" smtClean="0"/>
              <a:t> </a:t>
            </a:r>
            <a:endParaRPr lang="en-US" sz="2000" dirty="0" smtClean="0"/>
          </a:p>
        </p:txBody>
      </p:sp>
    </p:spTree>
    <p:extLst>
      <p:ext uri="{BB962C8B-B14F-4D97-AF65-F5344CB8AC3E}">
        <p14:creationId xmlns:p14="http://schemas.microsoft.com/office/powerpoint/2010/main" val="2583421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Referral to health care</a:t>
            </a:r>
            <a:endParaRPr lang="en-US" dirty="0"/>
          </a:p>
        </p:txBody>
      </p:sp>
      <p:sp>
        <p:nvSpPr>
          <p:cNvPr id="3" name="Content Placeholder 2"/>
          <p:cNvSpPr>
            <a:spLocks noGrp="1"/>
          </p:cNvSpPr>
          <p:nvPr>
            <p:ph idx="1"/>
          </p:nvPr>
        </p:nvSpPr>
        <p:spPr/>
        <p:txBody>
          <a:bodyPr/>
          <a:lstStyle/>
          <a:p>
            <a:pPr>
              <a:defRPr/>
            </a:pPr>
            <a:r>
              <a:rPr lang="en-US" dirty="0" smtClean="0"/>
              <a:t>Working on developing and implementing training for ED at UVA</a:t>
            </a:r>
          </a:p>
          <a:p>
            <a:pPr>
              <a:defRPr/>
            </a:pPr>
            <a:r>
              <a:rPr lang="en-US" dirty="0" smtClean="0"/>
              <a:t>Patient has to pay for ED visit at this time</a:t>
            </a:r>
          </a:p>
          <a:p>
            <a:pPr>
              <a:defRPr/>
            </a:pPr>
            <a:r>
              <a:rPr lang="en-US" dirty="0" smtClean="0"/>
              <a:t>High likelihood of PTSD – high priority patients for mental health referrals</a:t>
            </a:r>
          </a:p>
          <a:p>
            <a:pPr>
              <a:defRPr/>
            </a:pPr>
            <a:r>
              <a:rPr lang="en-US" dirty="0" smtClean="0"/>
              <a:t>With report of multiple strangulation incidents, consider referral to neurologist for TBI assessment</a:t>
            </a:r>
          </a:p>
        </p:txBody>
      </p:sp>
    </p:spTree>
    <p:extLst>
      <p:ext uri="{BB962C8B-B14F-4D97-AF65-F5344CB8AC3E}">
        <p14:creationId xmlns:p14="http://schemas.microsoft.com/office/powerpoint/2010/main" val="2810553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defRPr/>
            </a:pPr>
            <a:r>
              <a:rPr lang="en-US" dirty="0" smtClean="0"/>
              <a:t>Health Issues</a:t>
            </a:r>
            <a:endParaRPr lang="en-US" sz="4000" dirty="0" smtClean="0"/>
          </a:p>
        </p:txBody>
      </p:sp>
      <p:sp>
        <p:nvSpPr>
          <p:cNvPr id="58371" name="Rectangle 3"/>
          <p:cNvSpPr>
            <a:spLocks noGrp="1" noChangeArrowheads="1"/>
          </p:cNvSpPr>
          <p:nvPr>
            <p:ph type="body" idx="1"/>
          </p:nvPr>
        </p:nvSpPr>
        <p:spPr>
          <a:xfrm>
            <a:off x="381000" y="1981200"/>
            <a:ext cx="8763000" cy="4876800"/>
          </a:xfrm>
        </p:spPr>
        <p:txBody>
          <a:bodyPr/>
          <a:lstStyle/>
          <a:p>
            <a:pPr marL="0" indent="0" eaLnBrk="1" hangingPunct="1">
              <a:lnSpc>
                <a:spcPct val="90000"/>
              </a:lnSpc>
              <a:buFont typeface="Wingdings" panose="05000000000000000000" pitchFamily="2" charset="2"/>
              <a:buNone/>
              <a:defRPr/>
            </a:pPr>
            <a:r>
              <a:rPr lang="en-US" sz="2800" dirty="0" smtClean="0">
                <a:cs typeface="Tahoma" pitchFamily="34" charset="0"/>
              </a:rPr>
              <a:t> </a:t>
            </a:r>
            <a:r>
              <a:rPr lang="en-US" sz="2800" dirty="0" smtClean="0"/>
              <a:t>Underlying brain damage may cause victim to have serious internal injuries or die days, even weeks later. </a:t>
            </a:r>
          </a:p>
          <a:p>
            <a:pPr eaLnBrk="1" hangingPunct="1">
              <a:lnSpc>
                <a:spcPct val="90000"/>
              </a:lnSpc>
              <a:defRPr/>
            </a:pPr>
            <a:r>
              <a:rPr lang="en-US" sz="2800" dirty="0" smtClean="0"/>
              <a:t>Research has shown strangulation causes permanent brain damage. “persons who have been strangled can present agitation associated with TBI (Traumatic Brain Injury), which may be misinterpreted by the responding law enforcement as hostile or uncooperative (</a:t>
            </a:r>
            <a:r>
              <a:rPr lang="en-US" sz="2800" dirty="0" err="1" smtClean="0"/>
              <a:t>Strack</a:t>
            </a:r>
            <a:r>
              <a:rPr lang="en-US" sz="2800" dirty="0" smtClean="0"/>
              <a:t>, 2000; </a:t>
            </a:r>
            <a:r>
              <a:rPr lang="en-US" sz="2800" dirty="0" err="1" smtClean="0"/>
              <a:t>Strack</a:t>
            </a:r>
            <a:r>
              <a:rPr lang="en-US" sz="2800" dirty="0" smtClean="0"/>
              <a:t> &amp; </a:t>
            </a:r>
            <a:r>
              <a:rPr lang="en-US" sz="2800" dirty="0" err="1" smtClean="0"/>
              <a:t>McClane</a:t>
            </a:r>
            <a:r>
              <a:rPr lang="en-US" sz="2800" dirty="0" smtClean="0"/>
              <a:t>, 1999)</a:t>
            </a:r>
          </a:p>
          <a:p>
            <a:pPr marL="0" indent="0" eaLnBrk="1" hangingPunct="1">
              <a:lnSpc>
                <a:spcPct val="90000"/>
              </a:lnSpc>
              <a:buFont typeface="Wingdings" panose="05000000000000000000" pitchFamily="2" charset="2"/>
              <a:buNone/>
              <a:defRPr/>
            </a:pPr>
            <a:r>
              <a:rPr lang="en-US" sz="2800" dirty="0" smtClean="0"/>
              <a:t/>
            </a:r>
            <a:br>
              <a:rPr lang="en-US" sz="2800" dirty="0" smtClean="0"/>
            </a:br>
            <a:endParaRPr lang="en-US" sz="2800" dirty="0" smtClean="0">
              <a:cs typeface="Tahoma" pitchFamily="34" charset="0"/>
            </a:endParaRPr>
          </a:p>
          <a:p>
            <a:pPr eaLnBrk="1" hangingPunct="1">
              <a:lnSpc>
                <a:spcPct val="90000"/>
              </a:lnSpc>
              <a:buFont typeface="Wingdings" panose="05000000000000000000" pitchFamily="2" charset="2"/>
              <a:buNone/>
              <a:defRPr/>
            </a:pPr>
            <a:endParaRPr lang="en-US" sz="2800" dirty="0" smtClean="0">
              <a:cs typeface="Tahoma" pitchFamily="34" charset="0"/>
            </a:endParaRPr>
          </a:p>
        </p:txBody>
      </p:sp>
    </p:spTree>
    <p:extLst>
      <p:ext uri="{BB962C8B-B14F-4D97-AF65-F5344CB8AC3E}">
        <p14:creationId xmlns:p14="http://schemas.microsoft.com/office/powerpoint/2010/main" val="1949272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defRPr/>
            </a:pPr>
            <a:r>
              <a:rPr lang="en-US" smtClean="0"/>
              <a:t>Final Thoughts </a:t>
            </a:r>
          </a:p>
        </p:txBody>
      </p:sp>
      <p:sp>
        <p:nvSpPr>
          <p:cNvPr id="57347" name="Rectangle 3"/>
          <p:cNvSpPr>
            <a:spLocks noGrp="1" noChangeArrowheads="1"/>
          </p:cNvSpPr>
          <p:nvPr>
            <p:ph type="body" idx="1"/>
          </p:nvPr>
        </p:nvSpPr>
        <p:spPr>
          <a:xfrm>
            <a:off x="304800" y="1981200"/>
            <a:ext cx="8839200" cy="4876800"/>
          </a:xfrm>
        </p:spPr>
        <p:txBody>
          <a:bodyPr/>
          <a:lstStyle/>
          <a:p>
            <a:pPr eaLnBrk="1" hangingPunct="1">
              <a:defRPr/>
            </a:pPr>
            <a:r>
              <a:rPr lang="en-US" dirty="0" smtClean="0"/>
              <a:t>Strangulation is a common form of IPV</a:t>
            </a:r>
          </a:p>
          <a:p>
            <a:pPr eaLnBrk="1" hangingPunct="1">
              <a:defRPr/>
            </a:pPr>
            <a:r>
              <a:rPr lang="en-US" dirty="0" smtClean="0"/>
              <a:t>It is difficult to know which victims will show obvious visible injuries, survive, or die as a result of strangulation </a:t>
            </a:r>
          </a:p>
          <a:p>
            <a:pPr lvl="1" eaLnBrk="1" hangingPunct="1">
              <a:defRPr/>
            </a:pPr>
            <a:r>
              <a:rPr lang="en-US" dirty="0" smtClean="0"/>
              <a:t>Most cases produce minor to no external, visible injury, but many survivors will have internal injuries and documentable symptoms </a:t>
            </a:r>
            <a:endParaRPr lang="en-US" dirty="0"/>
          </a:p>
        </p:txBody>
      </p:sp>
    </p:spTree>
    <p:extLst>
      <p:ext uri="{BB962C8B-B14F-4D97-AF65-F5344CB8AC3E}">
        <p14:creationId xmlns:p14="http://schemas.microsoft.com/office/powerpoint/2010/main" val="707922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38 states + federal government now have specific strangulation statutes. </a:t>
            </a:r>
            <a:endParaRPr lang="en-US" dirty="0"/>
          </a:p>
        </p:txBody>
      </p:sp>
    </p:spTree>
    <p:extLst>
      <p:ext uri="{BB962C8B-B14F-4D97-AF65-F5344CB8AC3E}">
        <p14:creationId xmlns:p14="http://schemas.microsoft.com/office/powerpoint/2010/main" val="418982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trangvic2ne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381000"/>
            <a:ext cx="91678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492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lgn="ctr" eaLnBrk="1" hangingPunct="1">
              <a:defRPr/>
            </a:pPr>
            <a:r>
              <a:rPr lang="en-US" dirty="0" smtClean="0"/>
              <a:t>Why the attention on Strangulation?</a:t>
            </a:r>
          </a:p>
        </p:txBody>
      </p:sp>
      <p:sp>
        <p:nvSpPr>
          <p:cNvPr id="59395" name="Rectangle 3"/>
          <p:cNvSpPr>
            <a:spLocks noGrp="1" noChangeArrowheads="1"/>
          </p:cNvSpPr>
          <p:nvPr>
            <p:ph type="body" idx="1"/>
          </p:nvPr>
        </p:nvSpPr>
        <p:spPr>
          <a:xfrm>
            <a:off x="1066800" y="1828800"/>
            <a:ext cx="8077200" cy="5029200"/>
          </a:xfrm>
        </p:spPr>
        <p:txBody>
          <a:bodyPr/>
          <a:lstStyle/>
          <a:p>
            <a:pPr eaLnBrk="1" hangingPunct="1">
              <a:defRPr/>
            </a:pPr>
            <a:r>
              <a:rPr lang="en-US" dirty="0" smtClean="0"/>
              <a:t>Can </a:t>
            </a:r>
            <a:r>
              <a:rPr lang="en-US" dirty="0"/>
              <a:t>be fatal: </a:t>
            </a:r>
          </a:p>
          <a:p>
            <a:pPr lvl="1" eaLnBrk="1" hangingPunct="1">
              <a:defRPr/>
            </a:pPr>
            <a:r>
              <a:rPr lang="en-US" dirty="0"/>
              <a:t>Immediate causes of death: asphyxia, stroke or cardiac arrest</a:t>
            </a:r>
          </a:p>
          <a:p>
            <a:pPr lvl="1" eaLnBrk="1" hangingPunct="1">
              <a:defRPr/>
            </a:pPr>
            <a:r>
              <a:rPr lang="en-US" dirty="0"/>
              <a:t>Delayed </a:t>
            </a:r>
            <a:r>
              <a:rPr lang="en-US" dirty="0" smtClean="0"/>
              <a:t>causes: including </a:t>
            </a:r>
            <a:r>
              <a:rPr lang="en-US" dirty="0"/>
              <a:t>carotid dissection, </a:t>
            </a:r>
            <a:r>
              <a:rPr lang="en-US" dirty="0" smtClean="0"/>
              <a:t>laryngeal </a:t>
            </a:r>
            <a:r>
              <a:rPr lang="en-US" dirty="0"/>
              <a:t>edema, pulmonary edema, aspiration </a:t>
            </a:r>
            <a:r>
              <a:rPr lang="en-US" dirty="0" smtClean="0"/>
              <a:t>pneumonia</a:t>
            </a:r>
          </a:p>
          <a:p>
            <a:pPr lvl="1" eaLnBrk="1" hangingPunct="1">
              <a:defRPr/>
            </a:pPr>
            <a:r>
              <a:rPr lang="en-US" sz="1600" dirty="0">
                <a:latin typeface="Arial Narrow" panose="020B0606020202030204" pitchFamily="34" charset="0"/>
              </a:rPr>
              <a:t>Funk &amp; </a:t>
            </a:r>
            <a:r>
              <a:rPr lang="en-US" sz="1600" dirty="0" err="1">
                <a:latin typeface="Arial Narrow" panose="020B0606020202030204" pitchFamily="34" charset="0"/>
              </a:rPr>
              <a:t>Schuppel</a:t>
            </a:r>
            <a:r>
              <a:rPr lang="en-US" sz="1600" dirty="0">
                <a:latin typeface="Arial Narrow" panose="020B0606020202030204" pitchFamily="34" charset="0"/>
              </a:rPr>
              <a:t>, 2003; </a:t>
            </a:r>
            <a:r>
              <a:rPr lang="en-US" sz="1600" dirty="0" err="1">
                <a:latin typeface="Arial Narrow" panose="020B0606020202030204" pitchFamily="34" charset="0"/>
              </a:rPr>
              <a:t>McClane</a:t>
            </a:r>
            <a:r>
              <a:rPr lang="en-US" sz="1600" dirty="0">
                <a:latin typeface="Arial Narrow" panose="020B0606020202030204" pitchFamily="34" charset="0"/>
              </a:rPr>
              <a:t> et al., 2001</a:t>
            </a:r>
            <a:endParaRPr lang="en-US" sz="1600" dirty="0"/>
          </a:p>
          <a:p>
            <a:pPr lvl="1" eaLnBrk="1" hangingPunct="1">
              <a:defRPr/>
            </a:pPr>
            <a:endParaRPr lang="en-US" dirty="0"/>
          </a:p>
          <a:p>
            <a:pPr lvl="1" eaLnBrk="1" hangingPunct="1">
              <a:defRPr/>
            </a:pPr>
            <a:endParaRPr lang="en-US" dirty="0" smtClean="0"/>
          </a:p>
        </p:txBody>
      </p:sp>
    </p:spTree>
    <p:extLst>
      <p:ext uri="{BB962C8B-B14F-4D97-AF65-F5344CB8AC3E}">
        <p14:creationId xmlns:p14="http://schemas.microsoft.com/office/powerpoint/2010/main" val="161574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eaLnBrk="1" hangingPunct="1">
              <a:defRPr/>
            </a:pPr>
            <a:r>
              <a:rPr lang="en-US" dirty="0" smtClean="0"/>
              <a:t>strong </a:t>
            </a:r>
            <a:r>
              <a:rPr lang="en-US" dirty="0"/>
              <a:t>predictor for subsequent </a:t>
            </a:r>
            <a:r>
              <a:rPr lang="en-US" dirty="0" smtClean="0"/>
              <a:t>lethal violence</a:t>
            </a:r>
            <a:endParaRPr lang="en-US" dirty="0"/>
          </a:p>
          <a:p>
            <a:pPr lvl="1" eaLnBrk="1" hangingPunct="1">
              <a:defRPr/>
            </a:pPr>
            <a:r>
              <a:rPr lang="en-US" dirty="0"/>
              <a:t>Survivors </a:t>
            </a:r>
            <a:r>
              <a:rPr lang="en-US" dirty="0" smtClean="0"/>
              <a:t>of nonlethal strangulation </a:t>
            </a:r>
            <a:r>
              <a:rPr lang="en-US" dirty="0"/>
              <a:t>are 7x as likely to become a homicide victim (usually not through strangulation</a:t>
            </a:r>
            <a:r>
              <a:rPr lang="en-US" dirty="0" smtClean="0"/>
              <a:t>) </a:t>
            </a:r>
            <a:r>
              <a:rPr lang="en-US" sz="1800" dirty="0" smtClean="0"/>
              <a:t>(Glass et al, 2008).</a:t>
            </a:r>
            <a:endParaRPr lang="en-US" sz="1800" dirty="0"/>
          </a:p>
          <a:p>
            <a:pPr lvl="1" eaLnBrk="1" hangingPunct="1">
              <a:defRPr/>
            </a:pPr>
            <a:r>
              <a:rPr lang="en-US" dirty="0"/>
              <a:t>Examples: Charlottesville saw two IP </a:t>
            </a:r>
            <a:r>
              <a:rPr lang="en-US" dirty="0" err="1"/>
              <a:t>femicides</a:t>
            </a:r>
            <a:r>
              <a:rPr lang="en-US" dirty="0"/>
              <a:t> in 2010 – both had strangulation history from the assailant.</a:t>
            </a:r>
          </a:p>
          <a:p>
            <a:pPr>
              <a:defRPr/>
            </a:pPr>
            <a:endParaRPr lang="en-US" dirty="0"/>
          </a:p>
        </p:txBody>
      </p:sp>
    </p:spTree>
    <p:extLst>
      <p:ext uri="{BB962C8B-B14F-4D97-AF65-F5344CB8AC3E}">
        <p14:creationId xmlns:p14="http://schemas.microsoft.com/office/powerpoint/2010/main" val="264483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Assailants who strangle may be more dangerous in other ways: </a:t>
            </a:r>
          </a:p>
          <a:p>
            <a:pPr lvl="1">
              <a:defRPr/>
            </a:pPr>
            <a:r>
              <a:rPr lang="en-US" dirty="0" smtClean="0"/>
              <a:t>Unpublished data from Riverside CA of intentional shootings of police found 50% of assailants had a history of committing strangulation </a:t>
            </a:r>
            <a:endParaRPr lang="en-US" dirty="0"/>
          </a:p>
        </p:txBody>
      </p:sp>
    </p:spTree>
    <p:extLst>
      <p:ext uri="{BB962C8B-B14F-4D97-AF65-F5344CB8AC3E}">
        <p14:creationId xmlns:p14="http://schemas.microsoft.com/office/powerpoint/2010/main" val="372638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defRPr/>
            </a:pPr>
            <a:r>
              <a:rPr lang="en-US" dirty="0" smtClean="0"/>
              <a:t>Incidence</a:t>
            </a:r>
          </a:p>
        </p:txBody>
      </p:sp>
      <p:sp>
        <p:nvSpPr>
          <p:cNvPr id="49155" name="Rectangle 3"/>
          <p:cNvSpPr>
            <a:spLocks noGrp="1" noChangeArrowheads="1"/>
          </p:cNvSpPr>
          <p:nvPr>
            <p:ph type="body" idx="1"/>
          </p:nvPr>
        </p:nvSpPr>
        <p:spPr>
          <a:xfrm>
            <a:off x="304800" y="1828800"/>
            <a:ext cx="8991600" cy="5257800"/>
          </a:xfrm>
        </p:spPr>
        <p:txBody>
          <a:bodyPr/>
          <a:lstStyle/>
          <a:p>
            <a:pPr eaLnBrk="1" hangingPunct="1">
              <a:lnSpc>
                <a:spcPct val="80000"/>
              </a:lnSpc>
              <a:defRPr/>
            </a:pPr>
            <a:r>
              <a:rPr lang="en-US" sz="2800" dirty="0" smtClean="0"/>
              <a:t>47-69% of women evaluated for IPV report being strangled </a:t>
            </a:r>
            <a:r>
              <a:rPr lang="en-US" sz="1800" dirty="0"/>
              <a:t>(Bullock et al, </a:t>
            </a:r>
            <a:r>
              <a:rPr lang="en-US" sz="1800" dirty="0" smtClean="0"/>
              <a:t>2010)</a:t>
            </a:r>
          </a:p>
          <a:p>
            <a:pPr lvl="1" eaLnBrk="1" hangingPunct="1">
              <a:lnSpc>
                <a:spcPct val="80000"/>
              </a:lnSpc>
              <a:defRPr/>
            </a:pPr>
            <a:r>
              <a:rPr lang="en-US" sz="2400" dirty="0" smtClean="0"/>
              <a:t>Strangulation is the 3</a:t>
            </a:r>
            <a:r>
              <a:rPr lang="en-US" sz="2400" baseline="30000" dirty="0" smtClean="0"/>
              <a:t>rd</a:t>
            </a:r>
            <a:r>
              <a:rPr lang="en-US" sz="2400" dirty="0" smtClean="0"/>
              <a:t> most common cause of dv homicide in the U.S. </a:t>
            </a:r>
          </a:p>
          <a:p>
            <a:pPr eaLnBrk="1" hangingPunct="1">
              <a:lnSpc>
                <a:spcPct val="80000"/>
              </a:lnSpc>
              <a:defRPr/>
            </a:pPr>
            <a:r>
              <a:rPr lang="en-US" dirty="0" smtClean="0"/>
              <a:t>80-90% of strangulation of women within IPV.     The remaining cases almost always associated   with sexual violence  </a:t>
            </a:r>
            <a:r>
              <a:rPr lang="en-US" sz="1800" dirty="0" smtClean="0"/>
              <a:t>(Shields, et al, 2010) </a:t>
            </a:r>
          </a:p>
          <a:p>
            <a:pPr eaLnBrk="1" hangingPunct="1">
              <a:lnSpc>
                <a:spcPct val="80000"/>
              </a:lnSpc>
              <a:defRPr/>
            </a:pPr>
            <a:r>
              <a:rPr lang="en-US" dirty="0" smtClean="0"/>
              <a:t>Implication:  Most women who are strangled by  an intimate partner report multiple strangulation victimizations</a:t>
            </a:r>
          </a:p>
          <a:p>
            <a:pPr lvl="1" eaLnBrk="1" hangingPunct="1">
              <a:lnSpc>
                <a:spcPct val="80000"/>
              </a:lnSpc>
              <a:defRPr/>
            </a:pPr>
            <a:endParaRPr lang="en-US" sz="2400" dirty="0" smtClean="0"/>
          </a:p>
        </p:txBody>
      </p:sp>
    </p:spTree>
    <p:extLst>
      <p:ext uri="{BB962C8B-B14F-4D97-AF65-F5344CB8AC3E}">
        <p14:creationId xmlns:p14="http://schemas.microsoft.com/office/powerpoint/2010/main" val="193612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1230</Words>
  <Application>Microsoft Office PowerPoint</Application>
  <PresentationFormat>On-screen Show (4:3)</PresentationFormat>
  <Paragraphs>140</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Strangulation of Women</vt:lpstr>
      <vt:lpstr> Strangulation Statute</vt:lpstr>
      <vt:lpstr>Clinical Definition: </vt:lpstr>
      <vt:lpstr>PowerPoint Presentation</vt:lpstr>
      <vt:lpstr>PowerPoint Presentation</vt:lpstr>
      <vt:lpstr>Why the attention on Strangulation?</vt:lpstr>
      <vt:lpstr>PowerPoint Presentation</vt:lpstr>
      <vt:lpstr>PowerPoint Presentation</vt:lpstr>
      <vt:lpstr>Incidence</vt:lpstr>
      <vt:lpstr>Local Incidence</vt:lpstr>
      <vt:lpstr>Pathophysiology of Strangulation</vt:lpstr>
      <vt:lpstr>PowerPoint Presentation</vt:lpstr>
      <vt:lpstr>PowerPoint Presentation</vt:lpstr>
      <vt:lpstr>Significant Sequelae for Victims</vt:lpstr>
      <vt:lpstr>Musculoskeletal</vt:lpstr>
      <vt:lpstr>Cardiovascular</vt:lpstr>
      <vt:lpstr>PowerPoint Presentation</vt:lpstr>
      <vt:lpstr>Respiratory System</vt:lpstr>
      <vt:lpstr>PowerPoint Presentation</vt:lpstr>
      <vt:lpstr>Gastrointestinal system </vt:lpstr>
      <vt:lpstr>Neurological system</vt:lpstr>
      <vt:lpstr>PowerPoint Presentation</vt:lpstr>
      <vt:lpstr>PowerPoint Presentation</vt:lpstr>
      <vt:lpstr>Psychological</vt:lpstr>
      <vt:lpstr>Documentation of injuries</vt:lpstr>
      <vt:lpstr>PowerPoint Presentation</vt:lpstr>
      <vt:lpstr>Injuries</vt:lpstr>
      <vt:lpstr>PowerPoint Presentation</vt:lpstr>
      <vt:lpstr>PowerPoint Presentation</vt:lpstr>
      <vt:lpstr>Symptoms associated with strangulation: </vt:lpstr>
      <vt:lpstr>Referral to health care</vt:lpstr>
      <vt:lpstr>Health Issues</vt:lpstr>
      <vt:lpstr>Final Thoughts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Salliann Graniero</dc:creator>
  <cp:lastModifiedBy>Frank  W. Somerville</cp:lastModifiedBy>
  <cp:revision>2</cp:revision>
  <dcterms:created xsi:type="dcterms:W3CDTF">2012-08-23T12:30:35Z</dcterms:created>
  <dcterms:modified xsi:type="dcterms:W3CDTF">2015-03-31T19:41:24Z</dcterms:modified>
</cp:coreProperties>
</file>