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1.xml" ContentType="application/vnd.openxmlformats-officedocument.presentationml.notesSlide+xml"/>
  <Override PartName="/ppt/tags/tag19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20.xml" ContentType="application/vnd.openxmlformats-officedocument.presentationml.tags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tags/tag22.xml" ContentType="application/vnd.openxmlformats-officedocument.presentationml.tags+xml"/>
  <Override PartName="/ppt/notesSlides/notesSlide5.xml" ContentType="application/vnd.openxmlformats-officedocument.presentationml.notesSlide+xml"/>
  <Override PartName="/ppt/tags/tag23.xml" ContentType="application/vnd.openxmlformats-officedocument.presentationml.tags+xml"/>
  <Override PartName="/ppt/notesSlides/notesSlide6.xml" ContentType="application/vnd.openxmlformats-officedocument.presentationml.notesSlide+xml"/>
  <Override PartName="/ppt/tags/tag24.xml" ContentType="application/vnd.openxmlformats-officedocument.presentationml.tags+xml"/>
  <Override PartName="/ppt/notesSlides/notesSlide7.xml" ContentType="application/vnd.openxmlformats-officedocument.presentationml.notesSlide+xml"/>
  <Override PartName="/ppt/tags/tag25.xml" ContentType="application/vnd.openxmlformats-officedocument.presentationml.tags+xml"/>
  <Override PartName="/ppt/notesSlides/notesSlide8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notesSlides/notesSlide10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7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71" r:id="rId5"/>
    <p:sldId id="270" r:id="rId6"/>
    <p:sldId id="273" r:id="rId7"/>
    <p:sldId id="261" r:id="rId8"/>
    <p:sldId id="260" r:id="rId9"/>
    <p:sldId id="274" r:id="rId10"/>
    <p:sldId id="276" r:id="rId11"/>
    <p:sldId id="264" r:id="rId12"/>
    <p:sldId id="275" r:id="rId13"/>
    <p:sldId id="272" r:id="rId14"/>
    <p:sldId id="277" r:id="rId15"/>
  </p:sldIdLst>
  <p:sldSz cx="9144000" cy="6858000" type="screen4x3"/>
  <p:notesSz cx="7010400" cy="9296400"/>
  <p:custDataLst>
    <p:tags r:id="rId18"/>
  </p:custDataLst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7702"/>
    <a:srgbClr val="006600"/>
    <a:srgbClr val="8A724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50" autoAdjust="0"/>
  </p:normalViewPr>
  <p:slideViewPr>
    <p:cSldViewPr>
      <p:cViewPr>
        <p:scale>
          <a:sx n="67" d="100"/>
          <a:sy n="67" d="100"/>
        </p:scale>
        <p:origin x="-1770" y="-642"/>
      </p:cViewPr>
      <p:guideLst>
        <p:guide orient="horz" pos="2160"/>
        <p:guide pos="384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3162" y="96"/>
      </p:cViewPr>
      <p:guideLst>
        <p:guide orient="horz" pos="2928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gs" Target="tags/tag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solidFill>
                  <a:schemeClr val="tx1"/>
                </a:solidFill>
                <a:latin typeface="Candara" panose="020E0502030303020204" pitchFamily="34" charset="0"/>
              </a:rPr>
              <a:t>Children</a:t>
            </a:r>
            <a:r>
              <a:rPr lang="en-US" sz="1600" b="1" baseline="0" dirty="0">
                <a:solidFill>
                  <a:schemeClr val="tx1"/>
                </a:solidFill>
                <a:latin typeface="Candara" panose="020E0502030303020204" pitchFamily="34" charset="0"/>
              </a:rPr>
              <a:t> in Foster Care on July 1</a:t>
            </a:r>
            <a:endParaRPr lang="en-US" sz="1600" b="1" dirty="0">
              <a:solidFill>
                <a:schemeClr val="tx1"/>
              </a:solidFill>
              <a:latin typeface="Candara" panose="020E050203030302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1861782902137231"/>
          <c:y val="0.20523160299407017"/>
          <c:w val="0.85955677415323084"/>
          <c:h val="0.6830808301740058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19050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5150</c:v>
                </c:pt>
                <c:pt idx="1">
                  <c:v>5228</c:v>
                </c:pt>
                <c:pt idx="2">
                  <c:v>5292</c:v>
                </c:pt>
                <c:pt idx="3">
                  <c:v>5282</c:v>
                </c:pt>
                <c:pt idx="4">
                  <c:v>5370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07F-4A78-807F-381F0224200E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9885440"/>
        <c:axId val="99886208"/>
      </c:lineChart>
      <c:catAx>
        <c:axId val="99885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99886208"/>
        <c:crosses val="autoZero"/>
        <c:auto val="1"/>
        <c:lblAlgn val="ctr"/>
        <c:lblOffset val="100"/>
        <c:noMultiLvlLbl val="0"/>
      </c:catAx>
      <c:valAx>
        <c:axId val="99886208"/>
        <c:scaling>
          <c:orientation val="minMax"/>
          <c:max val="6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99885440"/>
        <c:crosses val="autoZero"/>
        <c:crossBetween val="between"/>
        <c:majorUnit val="2000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2"/>
    </a:solidFill>
    <a:ln>
      <a:noFill/>
    </a:ln>
    <a:effectLst/>
  </c:spPr>
  <c:txPr>
    <a:bodyPr/>
    <a:lstStyle/>
    <a:p>
      <a:pPr algn="just"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93501020705745"/>
          <c:y val="0.10263646069665022"/>
          <c:w val="0.67371011956838733"/>
          <c:h val="0.80021331020063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Inadequate Housing</c:v>
                </c:pt>
                <c:pt idx="1">
                  <c:v>Physical Abuse</c:v>
                </c:pt>
                <c:pt idx="2">
                  <c:v>Parent's Drug Abuse</c:v>
                </c:pt>
                <c:pt idx="3">
                  <c:v>Child's Behavior Problem</c:v>
                </c:pt>
                <c:pt idx="4">
                  <c:v>Neglect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757</c:v>
                </c:pt>
                <c:pt idx="1">
                  <c:v>810</c:v>
                </c:pt>
                <c:pt idx="2">
                  <c:v>975</c:v>
                </c:pt>
                <c:pt idx="3">
                  <c:v>1062</c:v>
                </c:pt>
                <c:pt idx="4">
                  <c:v>2614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8A3-42E3-B3D4-CAF4320A171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fld id="{8120363F-7D3A-4F5E-BDB4-180C556DC933}" type="VALUE">
                      <a:rPr lang="en-US" smtClean="0"/>
                      <a:pPr/>
                      <a:t>[VALUE]</a:t>
                    </a:fld>
                    <a:r>
                      <a:rPr lang="en-US"/>
                      <a:t>*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23D9-4C24-B4A9-34FCCBC563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ndara" panose="020E0502030303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Inadequate Housing</c:v>
                </c:pt>
                <c:pt idx="1">
                  <c:v>Physical Abuse</c:v>
                </c:pt>
                <c:pt idx="2">
                  <c:v>Parent's Drug Abuse</c:v>
                </c:pt>
                <c:pt idx="3">
                  <c:v>Child's Behavior Problem</c:v>
                </c:pt>
                <c:pt idx="4">
                  <c:v>Neglect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798</c:v>
                </c:pt>
                <c:pt idx="1">
                  <c:v>752</c:v>
                </c:pt>
                <c:pt idx="2">
                  <c:v>1448</c:v>
                </c:pt>
                <c:pt idx="3">
                  <c:v>1091</c:v>
                </c:pt>
                <c:pt idx="4">
                  <c:v>2625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8A3-42E3-B3D4-CAF4320A171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103386112"/>
        <c:axId val="103396096"/>
      </c:barChart>
      <c:catAx>
        <c:axId val="103386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03396096"/>
        <c:crosses val="autoZero"/>
        <c:auto val="1"/>
        <c:lblAlgn val="ctr"/>
        <c:lblOffset val="100"/>
        <c:noMultiLvlLbl val="0"/>
      </c:catAx>
      <c:valAx>
        <c:axId val="103396096"/>
        <c:scaling>
          <c:orientation val="minMax"/>
          <c:max val="3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Candara" panose="020E0502030303020204" pitchFamily="34" charset="0"/>
                <a:ea typeface="+mn-ea"/>
                <a:cs typeface="+mn-cs"/>
              </a:defRPr>
            </a:pPr>
            <a:endParaRPr lang="en-US"/>
          </a:p>
        </c:txPr>
        <c:crossAx val="103386112"/>
        <c:crosses val="autoZero"/>
        <c:crossBetween val="between"/>
        <c:majorUnit val="500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Candara" panose="020E0502030303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61C525-A743-4DE7-B299-D512307F39AF}" type="doc">
      <dgm:prSet loTypeId="urn:microsoft.com/office/officeart/2008/layout/SquareAccentList" loCatId="list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0BFCE0A2-4FD7-4A2A-8E00-05460C49A3E9}">
      <dgm:prSet phldrT="[Text]" custT="1"/>
      <dgm:spPr/>
      <dgm:t>
        <a:bodyPr/>
        <a:lstStyle/>
        <a:p>
          <a:r>
            <a:rPr lang="en-US" sz="3600" dirty="0">
              <a:latin typeface="Candara" panose="020E0502030303020204" pitchFamily="34" charset="0"/>
            </a:rPr>
            <a:t>2014</a:t>
          </a:r>
        </a:p>
      </dgm:t>
    </dgm:pt>
    <dgm:pt modelId="{8571626B-A2C6-42E9-B2ED-294C3DEB72F7}" type="parTrans" cxnId="{D051A06A-A357-48DD-A5DF-B0008AA5390F}">
      <dgm:prSet/>
      <dgm:spPr/>
      <dgm:t>
        <a:bodyPr/>
        <a:lstStyle/>
        <a:p>
          <a:endParaRPr lang="en-US"/>
        </a:p>
      </dgm:t>
    </dgm:pt>
    <dgm:pt modelId="{A129A273-2DE0-4302-A926-BCBAF538F8B3}" type="sibTrans" cxnId="{D051A06A-A357-48DD-A5DF-B0008AA5390F}">
      <dgm:prSet/>
      <dgm:spPr/>
      <dgm:t>
        <a:bodyPr/>
        <a:lstStyle/>
        <a:p>
          <a:endParaRPr lang="en-US"/>
        </a:p>
      </dgm:t>
    </dgm:pt>
    <dgm:pt modelId="{2667E6D7-01A3-4DFC-979E-84ACB9DE9523}">
      <dgm:prSet phldrT="[Text]" custT="1"/>
      <dgm:spPr/>
      <dgm:t>
        <a:bodyPr/>
        <a:lstStyle/>
        <a:p>
          <a:r>
            <a:rPr lang="en-US" sz="1400" b="1" dirty="0">
              <a:latin typeface="Candara" panose="020E0502030303020204" pitchFamily="34" charset="0"/>
            </a:rPr>
            <a:t>Neglect (2614*)</a:t>
          </a:r>
        </a:p>
      </dgm:t>
    </dgm:pt>
    <dgm:pt modelId="{DAF6C227-AE42-4EA9-B613-713DEAE98502}" type="parTrans" cxnId="{3DE05FDA-3C28-4D86-ACF4-8C92D21C063C}">
      <dgm:prSet/>
      <dgm:spPr/>
      <dgm:t>
        <a:bodyPr/>
        <a:lstStyle/>
        <a:p>
          <a:endParaRPr lang="en-US"/>
        </a:p>
      </dgm:t>
    </dgm:pt>
    <dgm:pt modelId="{1923D7A5-20B8-4954-9BF8-D83D19ED2DA9}" type="sibTrans" cxnId="{3DE05FDA-3C28-4D86-ACF4-8C92D21C063C}">
      <dgm:prSet/>
      <dgm:spPr/>
      <dgm:t>
        <a:bodyPr/>
        <a:lstStyle/>
        <a:p>
          <a:endParaRPr lang="en-US"/>
        </a:p>
      </dgm:t>
    </dgm:pt>
    <dgm:pt modelId="{334133A7-6738-496C-9D49-96B1D0A07E5D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4"/>
              </a:solidFill>
              <a:latin typeface="Candara" panose="020E0502030303020204" pitchFamily="34" charset="0"/>
            </a:rPr>
            <a:t>Child’s Behavior Problem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(1062)</a:t>
          </a:r>
        </a:p>
      </dgm:t>
    </dgm:pt>
    <dgm:pt modelId="{E77015B4-361B-47E1-822E-E4910BFC6DB9}" type="parTrans" cxnId="{424FA80E-25F0-41C5-A024-4C3122F4CEC1}">
      <dgm:prSet/>
      <dgm:spPr/>
      <dgm:t>
        <a:bodyPr/>
        <a:lstStyle/>
        <a:p>
          <a:endParaRPr lang="en-US"/>
        </a:p>
      </dgm:t>
    </dgm:pt>
    <dgm:pt modelId="{11F4078B-5148-4408-8813-19F4BECD4C58}" type="sibTrans" cxnId="{424FA80E-25F0-41C5-A024-4C3122F4CEC1}">
      <dgm:prSet/>
      <dgm:spPr/>
      <dgm:t>
        <a:bodyPr/>
        <a:lstStyle/>
        <a:p>
          <a:endParaRPr lang="en-US"/>
        </a:p>
      </dgm:t>
    </dgm:pt>
    <dgm:pt modelId="{9386C2F9-6FA7-4E30-BB47-2BBC4A096185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3"/>
              </a:solidFill>
              <a:latin typeface="Candara" panose="020E0502030303020204" pitchFamily="34" charset="0"/>
            </a:rPr>
            <a:t>Parent’s Drug Abuse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(975)</a:t>
          </a:r>
        </a:p>
      </dgm:t>
    </dgm:pt>
    <dgm:pt modelId="{75FFF240-5BB7-427C-8033-F3E148F21C61}" type="parTrans" cxnId="{D6FDCAE8-2CF2-4583-8228-39332C59D5B1}">
      <dgm:prSet/>
      <dgm:spPr/>
      <dgm:t>
        <a:bodyPr/>
        <a:lstStyle/>
        <a:p>
          <a:endParaRPr lang="en-US"/>
        </a:p>
      </dgm:t>
    </dgm:pt>
    <dgm:pt modelId="{90BD0E2F-ABC8-4354-8143-DCD78D87D17B}" type="sibTrans" cxnId="{D6FDCAE8-2CF2-4583-8228-39332C59D5B1}">
      <dgm:prSet/>
      <dgm:spPr/>
      <dgm:t>
        <a:bodyPr/>
        <a:lstStyle/>
        <a:p>
          <a:endParaRPr lang="en-US"/>
        </a:p>
      </dgm:t>
    </dgm:pt>
    <dgm:pt modelId="{ADA0752F-05C8-4C47-9697-5B0B355F897D}">
      <dgm:prSet phldrT="[Text]" custT="1"/>
      <dgm:spPr/>
      <dgm:t>
        <a:bodyPr/>
        <a:lstStyle/>
        <a:p>
          <a:r>
            <a:rPr lang="en-US" sz="3600" dirty="0">
              <a:latin typeface="Candara" panose="020E0502030303020204" pitchFamily="34" charset="0"/>
            </a:rPr>
            <a:t>2018</a:t>
          </a:r>
        </a:p>
      </dgm:t>
    </dgm:pt>
    <dgm:pt modelId="{0C801961-D62B-433E-A772-F2AC4063086B}" type="parTrans" cxnId="{EE556F1C-AAEF-40ED-ACA6-A3D4E6002AEC}">
      <dgm:prSet/>
      <dgm:spPr/>
      <dgm:t>
        <a:bodyPr/>
        <a:lstStyle/>
        <a:p>
          <a:endParaRPr lang="en-US"/>
        </a:p>
      </dgm:t>
    </dgm:pt>
    <dgm:pt modelId="{55C2796F-0CF3-4C14-ABAF-C7D6BC10E992}" type="sibTrans" cxnId="{EE556F1C-AAEF-40ED-ACA6-A3D4E6002AEC}">
      <dgm:prSet/>
      <dgm:spPr/>
      <dgm:t>
        <a:bodyPr/>
        <a:lstStyle/>
        <a:p>
          <a:endParaRPr lang="en-US"/>
        </a:p>
      </dgm:t>
    </dgm:pt>
    <dgm:pt modelId="{DD67545B-0D6B-4559-8861-06BD10652CB5}">
      <dgm:prSet phldrT="[Text]" custT="1"/>
      <dgm:spPr/>
      <dgm:t>
        <a:bodyPr/>
        <a:lstStyle/>
        <a:p>
          <a:r>
            <a:rPr lang="en-US" sz="1400" b="1" dirty="0">
              <a:latin typeface="Candara" panose="020E0502030303020204" pitchFamily="34" charset="0"/>
            </a:rPr>
            <a:t>Neglect (2625; </a:t>
          </a:r>
          <a:r>
            <a:rPr lang="en-US" sz="1400" b="1" dirty="0">
              <a:solidFill>
                <a:srgbClr val="FFC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</a:t>
          </a:r>
          <a:r>
            <a:rPr lang="en-US" sz="1400" b="1" dirty="0">
              <a:latin typeface="Candara" panose="020E0502030303020204" pitchFamily="34" charset="0"/>
            </a:rPr>
            <a:t>)</a:t>
          </a:r>
        </a:p>
      </dgm:t>
    </dgm:pt>
    <dgm:pt modelId="{F10517AF-C0AB-4CC6-903A-0C7442740BE7}" type="parTrans" cxnId="{07284C5A-1278-43BB-BE80-7D16338E0BCA}">
      <dgm:prSet/>
      <dgm:spPr/>
      <dgm:t>
        <a:bodyPr/>
        <a:lstStyle/>
        <a:p>
          <a:endParaRPr lang="en-US"/>
        </a:p>
      </dgm:t>
    </dgm:pt>
    <dgm:pt modelId="{628CE0EA-95D8-492C-8B66-529801D2E06E}" type="sibTrans" cxnId="{07284C5A-1278-43BB-BE80-7D16338E0BCA}">
      <dgm:prSet/>
      <dgm:spPr/>
      <dgm:t>
        <a:bodyPr/>
        <a:lstStyle/>
        <a:p>
          <a:endParaRPr lang="en-US"/>
        </a:p>
      </dgm:t>
    </dgm:pt>
    <dgm:pt modelId="{521B6A7C-5936-48FD-B166-B5CE217A1508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3"/>
              </a:solidFill>
              <a:latin typeface="Candara" panose="020E0502030303020204" pitchFamily="34" charset="0"/>
            </a:rPr>
            <a:t>Parent’s Drug Abuse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(1448; </a:t>
          </a:r>
          <a:r>
            <a:rPr lang="en-US" sz="1400" b="1" dirty="0">
              <a:solidFill>
                <a:srgbClr val="FF0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</a:t>
          </a:r>
          <a:r>
            <a:rPr lang="en-US" sz="1400" b="1" dirty="0">
              <a:latin typeface="Candara" panose="020E0502030303020204" pitchFamily="34" charset="0"/>
              <a:sym typeface="Wingdings" panose="05000000000000000000" pitchFamily="2" charset="2"/>
            </a:rPr>
            <a:t> </a:t>
          </a:r>
          <a:r>
            <a:rPr lang="en-US" sz="1400" b="1" dirty="0">
              <a:latin typeface="Candara" panose="020E0502030303020204" pitchFamily="34" charset="0"/>
            </a:rPr>
            <a:t>49%)</a:t>
          </a:r>
        </a:p>
      </dgm:t>
    </dgm:pt>
    <dgm:pt modelId="{975D7B30-63AC-4426-BE55-30B2D9D1B3CC}" type="parTrans" cxnId="{7A518832-57DE-4209-A619-B683B9D726D8}">
      <dgm:prSet/>
      <dgm:spPr/>
      <dgm:t>
        <a:bodyPr/>
        <a:lstStyle/>
        <a:p>
          <a:endParaRPr lang="en-US"/>
        </a:p>
      </dgm:t>
    </dgm:pt>
    <dgm:pt modelId="{A028244D-0DC2-43A4-A017-AA71A4334E99}" type="sibTrans" cxnId="{7A518832-57DE-4209-A619-B683B9D726D8}">
      <dgm:prSet/>
      <dgm:spPr/>
      <dgm:t>
        <a:bodyPr/>
        <a:lstStyle/>
        <a:p>
          <a:endParaRPr lang="en-US"/>
        </a:p>
      </dgm:t>
    </dgm:pt>
    <dgm:pt modelId="{B5085D95-C55F-4CCA-BD44-1FD57ECD2FBF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4"/>
              </a:solidFill>
              <a:latin typeface="Candara" panose="020E0502030303020204" pitchFamily="34" charset="0"/>
            </a:rPr>
            <a:t>Child’s Behavior Problem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(1091; </a:t>
          </a:r>
          <a:r>
            <a:rPr lang="en-US" sz="1400" b="1" dirty="0">
              <a:solidFill>
                <a:srgbClr val="FF0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 </a:t>
          </a:r>
          <a:r>
            <a:rPr lang="en-US" sz="1400" b="1" dirty="0">
              <a:latin typeface="Candara" panose="020E0502030303020204" pitchFamily="34" charset="0"/>
              <a:sym typeface="Wingdings" panose="05000000000000000000" pitchFamily="2" charset="2"/>
            </a:rPr>
            <a:t>3 </a:t>
          </a:r>
          <a:r>
            <a:rPr lang="en-US" sz="1400" b="1" dirty="0">
              <a:latin typeface="Candara" panose="020E0502030303020204" pitchFamily="34" charset="0"/>
            </a:rPr>
            <a:t>%)</a:t>
          </a:r>
        </a:p>
      </dgm:t>
    </dgm:pt>
    <dgm:pt modelId="{0B764A81-FAFC-405E-BB3D-AA5A180A6A49}" type="parTrans" cxnId="{6B199B70-3036-4283-BA51-E14A985483C7}">
      <dgm:prSet/>
      <dgm:spPr/>
      <dgm:t>
        <a:bodyPr/>
        <a:lstStyle/>
        <a:p>
          <a:endParaRPr lang="en-US"/>
        </a:p>
      </dgm:t>
    </dgm:pt>
    <dgm:pt modelId="{27FC3FFD-2035-4E9E-BCDE-0F579782514A}" type="sibTrans" cxnId="{6B199B70-3036-4283-BA51-E14A985483C7}">
      <dgm:prSet/>
      <dgm:spPr/>
      <dgm:t>
        <a:bodyPr/>
        <a:lstStyle/>
        <a:p>
          <a:endParaRPr lang="en-US"/>
        </a:p>
      </dgm:t>
    </dgm:pt>
    <dgm:pt modelId="{1A2524CA-A2F1-46C8-8477-32B4BC64F2F6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2"/>
              </a:solidFill>
              <a:latin typeface="Candara" panose="020E0502030303020204" pitchFamily="34" charset="0"/>
            </a:rPr>
            <a:t>Physical Abuse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(810)</a:t>
          </a:r>
        </a:p>
      </dgm:t>
    </dgm:pt>
    <dgm:pt modelId="{625E1A31-D471-4D50-ADCA-E0AF370467B5}" type="parTrans" cxnId="{6984CE5C-6073-40BE-8816-A8C0A78E5892}">
      <dgm:prSet/>
      <dgm:spPr/>
      <dgm:t>
        <a:bodyPr/>
        <a:lstStyle/>
        <a:p>
          <a:endParaRPr lang="en-US"/>
        </a:p>
      </dgm:t>
    </dgm:pt>
    <dgm:pt modelId="{777776EC-45AD-45EF-BF76-6D1CCE161EBD}" type="sibTrans" cxnId="{6984CE5C-6073-40BE-8816-A8C0A78E5892}">
      <dgm:prSet/>
      <dgm:spPr/>
      <dgm:t>
        <a:bodyPr/>
        <a:lstStyle/>
        <a:p>
          <a:endParaRPr lang="en-US"/>
        </a:p>
      </dgm:t>
    </dgm:pt>
    <dgm:pt modelId="{3DC24F88-1853-4C0B-8520-8F63B9CE7FCE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rPr>
            <a:t>Inadequate Housing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(757)</a:t>
          </a:r>
        </a:p>
      </dgm:t>
    </dgm:pt>
    <dgm:pt modelId="{7C0869CC-0861-4A7E-89BF-D326D345E8E2}" type="parTrans" cxnId="{8758DD0C-1606-446D-9F1D-36F8C13BAE83}">
      <dgm:prSet/>
      <dgm:spPr/>
      <dgm:t>
        <a:bodyPr/>
        <a:lstStyle/>
        <a:p>
          <a:endParaRPr lang="en-US"/>
        </a:p>
      </dgm:t>
    </dgm:pt>
    <dgm:pt modelId="{AC7576A5-481F-4AF4-8548-F287BD0CE7A3}" type="sibTrans" cxnId="{8758DD0C-1606-446D-9F1D-36F8C13BAE83}">
      <dgm:prSet/>
      <dgm:spPr/>
      <dgm:t>
        <a:bodyPr/>
        <a:lstStyle/>
        <a:p>
          <a:endParaRPr lang="en-US"/>
        </a:p>
      </dgm:t>
    </dgm:pt>
    <dgm:pt modelId="{7BD763AF-74E5-4CD4-B597-462350E37E3B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rPr>
            <a:t>Inadequate Housing</a:t>
          </a:r>
          <a:r>
            <a:rPr lang="en-US" sz="1400" b="1" dirty="0">
              <a:latin typeface="Candara" panose="020E0502030303020204" pitchFamily="34" charset="0"/>
            </a:rPr>
            <a:t> (798; </a:t>
          </a:r>
          <a:r>
            <a:rPr lang="en-US" sz="1400" b="1" dirty="0">
              <a:solidFill>
                <a:srgbClr val="FF0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</a:t>
          </a:r>
          <a:r>
            <a:rPr lang="en-US" sz="1400" b="1" dirty="0">
              <a:latin typeface="Candara" panose="020E0502030303020204" pitchFamily="34" charset="0"/>
              <a:sym typeface="Wingdings" panose="05000000000000000000" pitchFamily="2" charset="2"/>
            </a:rPr>
            <a:t> 5</a:t>
          </a:r>
          <a:r>
            <a:rPr lang="en-US" sz="1400" b="1" dirty="0">
              <a:latin typeface="Candara" panose="020E0502030303020204" pitchFamily="34" charset="0"/>
            </a:rPr>
            <a:t>%)</a:t>
          </a:r>
        </a:p>
      </dgm:t>
    </dgm:pt>
    <dgm:pt modelId="{681439B7-4710-4DF8-A89B-2A5F8829EA15}" type="parTrans" cxnId="{D9F4D602-D4ED-483A-8BBD-CEC6DD3050A5}">
      <dgm:prSet/>
      <dgm:spPr/>
      <dgm:t>
        <a:bodyPr/>
        <a:lstStyle/>
        <a:p>
          <a:endParaRPr lang="en-US"/>
        </a:p>
      </dgm:t>
    </dgm:pt>
    <dgm:pt modelId="{7E7871D1-0140-49D4-B92D-376F181D61EC}" type="sibTrans" cxnId="{D9F4D602-D4ED-483A-8BBD-CEC6DD3050A5}">
      <dgm:prSet/>
      <dgm:spPr/>
      <dgm:t>
        <a:bodyPr/>
        <a:lstStyle/>
        <a:p>
          <a:endParaRPr lang="en-US"/>
        </a:p>
      </dgm:t>
    </dgm:pt>
    <dgm:pt modelId="{D8461BAD-5594-4CCA-93A7-A009F6CD230C}">
      <dgm:prSet phldrT="[Text]" custT="1"/>
      <dgm:spPr/>
      <dgm:t>
        <a:bodyPr/>
        <a:lstStyle/>
        <a:p>
          <a:r>
            <a:rPr lang="en-US" sz="1400" b="1" dirty="0">
              <a:solidFill>
                <a:schemeClr val="accent2"/>
              </a:solidFill>
              <a:latin typeface="Candara" panose="020E0502030303020204" pitchFamily="34" charset="0"/>
            </a:rPr>
            <a:t>Physical Abuse </a:t>
          </a:r>
          <a:r>
            <a:rPr lang="en-US" sz="1400" b="1" dirty="0">
              <a:solidFill>
                <a:schemeClr val="tx1"/>
              </a:solidFill>
              <a:latin typeface="Candara" panose="020E0502030303020204" pitchFamily="34" charset="0"/>
            </a:rPr>
            <a:t>(752; </a:t>
          </a:r>
          <a:r>
            <a:rPr lang="en-US" sz="1400" b="1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  <a:sym typeface="Wingdings" panose="05000000000000000000" pitchFamily="2" charset="2"/>
            </a:rPr>
            <a:t></a:t>
          </a:r>
          <a:r>
            <a:rPr lang="en-US" sz="1400" b="1" dirty="0">
              <a:latin typeface="Candara" panose="020E0502030303020204" pitchFamily="34" charset="0"/>
              <a:sym typeface="Wingdings" panose="05000000000000000000" pitchFamily="2" charset="2"/>
            </a:rPr>
            <a:t> 7 </a:t>
          </a:r>
          <a:r>
            <a:rPr lang="en-US" sz="1400" b="1" dirty="0">
              <a:latin typeface="Candara" panose="020E0502030303020204" pitchFamily="34" charset="0"/>
            </a:rPr>
            <a:t>%)</a:t>
          </a:r>
        </a:p>
      </dgm:t>
    </dgm:pt>
    <dgm:pt modelId="{F303FF07-DD46-450C-99CA-E86B0CBB1956}" type="parTrans" cxnId="{1EEB1038-7961-41A0-82BA-208548B87F87}">
      <dgm:prSet/>
      <dgm:spPr/>
      <dgm:t>
        <a:bodyPr/>
        <a:lstStyle/>
        <a:p>
          <a:endParaRPr lang="en-US"/>
        </a:p>
      </dgm:t>
    </dgm:pt>
    <dgm:pt modelId="{047CDCC3-BDA1-47B5-BBCE-38AF72789FB3}" type="sibTrans" cxnId="{1EEB1038-7961-41A0-82BA-208548B87F87}">
      <dgm:prSet/>
      <dgm:spPr/>
      <dgm:t>
        <a:bodyPr/>
        <a:lstStyle/>
        <a:p>
          <a:endParaRPr lang="en-US"/>
        </a:p>
      </dgm:t>
    </dgm:pt>
    <dgm:pt modelId="{8AEA083B-35DD-4210-85CE-E77FC44ACC8E}" type="pres">
      <dgm:prSet presAssocID="{A361C525-A743-4DE7-B299-D512307F39AF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FAF14A4B-ED8D-4A4B-9AAF-B070A4BDD93D}" type="pres">
      <dgm:prSet presAssocID="{0BFCE0A2-4FD7-4A2A-8E00-05460C49A3E9}" presName="root" presStyleCnt="0">
        <dgm:presLayoutVars>
          <dgm:chMax/>
          <dgm:chPref/>
        </dgm:presLayoutVars>
      </dgm:prSet>
      <dgm:spPr/>
    </dgm:pt>
    <dgm:pt modelId="{BE729747-CF6F-4CFA-81B2-D6B73C0B6833}" type="pres">
      <dgm:prSet presAssocID="{0BFCE0A2-4FD7-4A2A-8E00-05460C49A3E9}" presName="rootComposite" presStyleCnt="0">
        <dgm:presLayoutVars/>
      </dgm:prSet>
      <dgm:spPr/>
    </dgm:pt>
    <dgm:pt modelId="{19299A92-B80D-45B3-AB47-E8AB6E39431D}" type="pres">
      <dgm:prSet presAssocID="{0BFCE0A2-4FD7-4A2A-8E00-05460C49A3E9}" presName="ParentAccent" presStyleLbl="alignNode1" presStyleIdx="0" presStyleCnt="2" custScaleX="100000" custScaleY="100000"/>
      <dgm:spPr/>
    </dgm:pt>
    <dgm:pt modelId="{E7E64938-29C6-4201-B39C-601A8D8CABEE}" type="pres">
      <dgm:prSet presAssocID="{0BFCE0A2-4FD7-4A2A-8E00-05460C49A3E9}" presName="ParentSmallAccent" presStyleLbl="fgAcc1" presStyleIdx="0" presStyleCnt="2"/>
      <dgm:spPr/>
    </dgm:pt>
    <dgm:pt modelId="{A36AE4E5-9D09-4996-B666-DF143A86D1D3}" type="pres">
      <dgm:prSet presAssocID="{0BFCE0A2-4FD7-4A2A-8E00-05460C49A3E9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40DFFE-40FC-4366-8571-2D2E7BB8E7FE}" type="pres">
      <dgm:prSet presAssocID="{0BFCE0A2-4FD7-4A2A-8E00-05460C49A3E9}" presName="childShape" presStyleCnt="0">
        <dgm:presLayoutVars>
          <dgm:chMax val="0"/>
          <dgm:chPref val="0"/>
        </dgm:presLayoutVars>
      </dgm:prSet>
      <dgm:spPr/>
    </dgm:pt>
    <dgm:pt modelId="{9BFB4F0F-5DAE-4364-92A1-24A8A58DCD36}" type="pres">
      <dgm:prSet presAssocID="{2667E6D7-01A3-4DFC-979E-84ACB9DE9523}" presName="childComposite" presStyleCnt="0">
        <dgm:presLayoutVars>
          <dgm:chMax val="0"/>
          <dgm:chPref val="0"/>
        </dgm:presLayoutVars>
      </dgm:prSet>
      <dgm:spPr/>
    </dgm:pt>
    <dgm:pt modelId="{5809733A-2ACE-4F92-8E86-DD4C2A300D0F}" type="pres">
      <dgm:prSet presAssocID="{2667E6D7-01A3-4DFC-979E-84ACB9DE9523}" presName="ChildAccent" presStyleLbl="solidFgAcc1" presStyleIdx="0" presStyleCnt="10"/>
      <dgm:spPr/>
    </dgm:pt>
    <dgm:pt modelId="{163BE3BB-A18B-4BFE-8CA2-F143B5473BE3}" type="pres">
      <dgm:prSet presAssocID="{2667E6D7-01A3-4DFC-979E-84ACB9DE9523}" presName="Child" presStyleLbl="revTx" presStyleIdx="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2D6A69-DB15-4305-A70E-0BB8E9DD4B67}" type="pres">
      <dgm:prSet presAssocID="{334133A7-6738-496C-9D49-96B1D0A07E5D}" presName="childComposite" presStyleCnt="0">
        <dgm:presLayoutVars>
          <dgm:chMax val="0"/>
          <dgm:chPref val="0"/>
        </dgm:presLayoutVars>
      </dgm:prSet>
      <dgm:spPr/>
    </dgm:pt>
    <dgm:pt modelId="{71D591F7-887C-4FF9-B3C9-84B634C8ADF8}" type="pres">
      <dgm:prSet presAssocID="{334133A7-6738-496C-9D49-96B1D0A07E5D}" presName="ChildAccent" presStyleLbl="solidFgAcc1" presStyleIdx="1" presStyleCnt="10"/>
      <dgm:spPr/>
    </dgm:pt>
    <dgm:pt modelId="{98656E5C-6D2D-4646-9CA9-9E5D03F6BAA3}" type="pres">
      <dgm:prSet presAssocID="{334133A7-6738-496C-9D49-96B1D0A07E5D}" presName="Child" presStyleLbl="revTx" presStyleIdx="2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B2C4E3-DA5D-4F41-8835-ED2533C77FE2}" type="pres">
      <dgm:prSet presAssocID="{9386C2F9-6FA7-4E30-BB47-2BBC4A096185}" presName="childComposite" presStyleCnt="0">
        <dgm:presLayoutVars>
          <dgm:chMax val="0"/>
          <dgm:chPref val="0"/>
        </dgm:presLayoutVars>
      </dgm:prSet>
      <dgm:spPr/>
    </dgm:pt>
    <dgm:pt modelId="{93BB7731-D58B-4BBD-9010-57F7DAD6EC84}" type="pres">
      <dgm:prSet presAssocID="{9386C2F9-6FA7-4E30-BB47-2BBC4A096185}" presName="ChildAccent" presStyleLbl="solidFgAcc1" presStyleIdx="2" presStyleCnt="10"/>
      <dgm:spPr/>
    </dgm:pt>
    <dgm:pt modelId="{EDA38784-B310-4D55-A98C-29ED9078CC86}" type="pres">
      <dgm:prSet presAssocID="{9386C2F9-6FA7-4E30-BB47-2BBC4A096185}" presName="Child" presStyleLbl="revTx" presStyleIdx="3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8CC407-8DC2-4374-A07E-B14A395F42C0}" type="pres">
      <dgm:prSet presAssocID="{1A2524CA-A2F1-46C8-8477-32B4BC64F2F6}" presName="childComposite" presStyleCnt="0">
        <dgm:presLayoutVars>
          <dgm:chMax val="0"/>
          <dgm:chPref val="0"/>
        </dgm:presLayoutVars>
      </dgm:prSet>
      <dgm:spPr/>
    </dgm:pt>
    <dgm:pt modelId="{08CD53A6-251C-4684-B5C8-0E78858841D2}" type="pres">
      <dgm:prSet presAssocID="{1A2524CA-A2F1-46C8-8477-32B4BC64F2F6}" presName="ChildAccent" presStyleLbl="solidFgAcc1" presStyleIdx="3" presStyleCnt="10"/>
      <dgm:spPr/>
    </dgm:pt>
    <dgm:pt modelId="{8A4B4232-34EA-40B5-A1B2-173433D0C0CE}" type="pres">
      <dgm:prSet presAssocID="{1A2524CA-A2F1-46C8-8477-32B4BC64F2F6}" presName="Child" presStyleLbl="revTx" presStyleIdx="4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685AF3-E0AC-4232-804F-430551C518B7}" type="pres">
      <dgm:prSet presAssocID="{3DC24F88-1853-4C0B-8520-8F63B9CE7FCE}" presName="childComposite" presStyleCnt="0">
        <dgm:presLayoutVars>
          <dgm:chMax val="0"/>
          <dgm:chPref val="0"/>
        </dgm:presLayoutVars>
      </dgm:prSet>
      <dgm:spPr/>
    </dgm:pt>
    <dgm:pt modelId="{993B11EF-88E5-4BB8-8E92-958972D781E4}" type="pres">
      <dgm:prSet presAssocID="{3DC24F88-1853-4C0B-8520-8F63B9CE7FCE}" presName="ChildAccent" presStyleLbl="solidFgAcc1" presStyleIdx="4" presStyleCnt="10"/>
      <dgm:spPr/>
    </dgm:pt>
    <dgm:pt modelId="{4F271C86-93BF-488E-BA87-E46AA4AE5159}" type="pres">
      <dgm:prSet presAssocID="{3DC24F88-1853-4C0B-8520-8F63B9CE7FCE}" presName="Child" presStyleLbl="revTx" presStyleIdx="5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28D754-CBD9-45AF-9CAB-AAC55D00629F}" type="pres">
      <dgm:prSet presAssocID="{ADA0752F-05C8-4C47-9697-5B0B355F897D}" presName="root" presStyleCnt="0">
        <dgm:presLayoutVars>
          <dgm:chMax/>
          <dgm:chPref/>
        </dgm:presLayoutVars>
      </dgm:prSet>
      <dgm:spPr/>
    </dgm:pt>
    <dgm:pt modelId="{2AC49D71-8EAB-4C56-9572-2E050B6B2E64}" type="pres">
      <dgm:prSet presAssocID="{ADA0752F-05C8-4C47-9697-5B0B355F897D}" presName="rootComposite" presStyleCnt="0">
        <dgm:presLayoutVars/>
      </dgm:prSet>
      <dgm:spPr/>
    </dgm:pt>
    <dgm:pt modelId="{AD0DC08F-F7F6-4107-88AE-B000B1355B94}" type="pres">
      <dgm:prSet presAssocID="{ADA0752F-05C8-4C47-9697-5B0B355F897D}" presName="ParentAccent" presStyleLbl="alignNode1" presStyleIdx="1" presStyleCnt="2"/>
      <dgm:spPr/>
    </dgm:pt>
    <dgm:pt modelId="{A1B5D397-986D-449D-BD8F-651581C9974A}" type="pres">
      <dgm:prSet presAssocID="{ADA0752F-05C8-4C47-9697-5B0B355F897D}" presName="ParentSmallAccent" presStyleLbl="fgAcc1" presStyleIdx="1" presStyleCnt="2"/>
      <dgm:spPr/>
    </dgm:pt>
    <dgm:pt modelId="{6953253E-C029-497F-94A6-0E2A49137E2D}" type="pres">
      <dgm:prSet presAssocID="{ADA0752F-05C8-4C47-9697-5B0B355F897D}" presName="Parent" presStyleLbl="revTx" presStyleIdx="6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B9C2C0-1076-4159-9DD4-EEEA8E19B10A}" type="pres">
      <dgm:prSet presAssocID="{ADA0752F-05C8-4C47-9697-5B0B355F897D}" presName="childShape" presStyleCnt="0">
        <dgm:presLayoutVars>
          <dgm:chMax val="0"/>
          <dgm:chPref val="0"/>
        </dgm:presLayoutVars>
      </dgm:prSet>
      <dgm:spPr/>
    </dgm:pt>
    <dgm:pt modelId="{BCE9EA5A-55AA-4BFA-A945-20AD86C0B605}" type="pres">
      <dgm:prSet presAssocID="{DD67545B-0D6B-4559-8861-06BD10652CB5}" presName="childComposite" presStyleCnt="0">
        <dgm:presLayoutVars>
          <dgm:chMax val="0"/>
          <dgm:chPref val="0"/>
        </dgm:presLayoutVars>
      </dgm:prSet>
      <dgm:spPr/>
    </dgm:pt>
    <dgm:pt modelId="{01B59C60-C2C1-4E88-B9B4-AC783B9CCB77}" type="pres">
      <dgm:prSet presAssocID="{DD67545B-0D6B-4559-8861-06BD10652CB5}" presName="ChildAccent" presStyleLbl="solidFgAcc1" presStyleIdx="5" presStyleCnt="10"/>
      <dgm:spPr/>
    </dgm:pt>
    <dgm:pt modelId="{AC56E29B-A3E9-493B-A3FE-FD7BB88D1A20}" type="pres">
      <dgm:prSet presAssocID="{DD67545B-0D6B-4559-8861-06BD10652CB5}" presName="Child" presStyleLbl="revTx" presStyleIdx="7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6EF31C-4174-4EA3-979B-A3DD90C6AE79}" type="pres">
      <dgm:prSet presAssocID="{521B6A7C-5936-48FD-B166-B5CE217A1508}" presName="childComposite" presStyleCnt="0">
        <dgm:presLayoutVars>
          <dgm:chMax val="0"/>
          <dgm:chPref val="0"/>
        </dgm:presLayoutVars>
      </dgm:prSet>
      <dgm:spPr/>
    </dgm:pt>
    <dgm:pt modelId="{D994D01A-4A3F-4D9F-85AA-8B4F68E62762}" type="pres">
      <dgm:prSet presAssocID="{521B6A7C-5936-48FD-B166-B5CE217A1508}" presName="ChildAccent" presStyleLbl="solidFgAcc1" presStyleIdx="6" presStyleCnt="10"/>
      <dgm:spPr/>
    </dgm:pt>
    <dgm:pt modelId="{3E673F3E-5031-448E-AC9D-9D458F591F47}" type="pres">
      <dgm:prSet presAssocID="{521B6A7C-5936-48FD-B166-B5CE217A1508}" presName="Child" presStyleLbl="revTx" presStyleIdx="8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0CCA46-BCF8-45E6-8DEE-204EBA6556A7}" type="pres">
      <dgm:prSet presAssocID="{B5085D95-C55F-4CCA-BD44-1FD57ECD2FBF}" presName="childComposite" presStyleCnt="0">
        <dgm:presLayoutVars>
          <dgm:chMax val="0"/>
          <dgm:chPref val="0"/>
        </dgm:presLayoutVars>
      </dgm:prSet>
      <dgm:spPr/>
    </dgm:pt>
    <dgm:pt modelId="{8C9FE678-D93F-4F19-922B-337EFE5E978B}" type="pres">
      <dgm:prSet presAssocID="{B5085D95-C55F-4CCA-BD44-1FD57ECD2FBF}" presName="ChildAccent" presStyleLbl="solidFgAcc1" presStyleIdx="7" presStyleCnt="10"/>
      <dgm:spPr/>
    </dgm:pt>
    <dgm:pt modelId="{20CD6EC1-797D-4BF9-A71C-FE648B8370B2}" type="pres">
      <dgm:prSet presAssocID="{B5085D95-C55F-4CCA-BD44-1FD57ECD2FBF}" presName="Child" presStyleLbl="revTx" presStyleIdx="9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27A942-C2C8-40BE-B21F-F2D4664A4080}" type="pres">
      <dgm:prSet presAssocID="{7BD763AF-74E5-4CD4-B597-462350E37E3B}" presName="childComposite" presStyleCnt="0">
        <dgm:presLayoutVars>
          <dgm:chMax val="0"/>
          <dgm:chPref val="0"/>
        </dgm:presLayoutVars>
      </dgm:prSet>
      <dgm:spPr/>
    </dgm:pt>
    <dgm:pt modelId="{DEB95547-7015-4505-9658-1CC01C5E2158}" type="pres">
      <dgm:prSet presAssocID="{7BD763AF-74E5-4CD4-B597-462350E37E3B}" presName="ChildAccent" presStyleLbl="solidFgAcc1" presStyleIdx="8" presStyleCnt="10"/>
      <dgm:spPr/>
    </dgm:pt>
    <dgm:pt modelId="{F5E8321B-BDF7-47BD-8776-5B1BC777D667}" type="pres">
      <dgm:prSet presAssocID="{7BD763AF-74E5-4CD4-B597-462350E37E3B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D7392C-5D9F-4CFD-B5B3-F9444E1C4E84}" type="pres">
      <dgm:prSet presAssocID="{D8461BAD-5594-4CCA-93A7-A009F6CD230C}" presName="childComposite" presStyleCnt="0">
        <dgm:presLayoutVars>
          <dgm:chMax val="0"/>
          <dgm:chPref val="0"/>
        </dgm:presLayoutVars>
      </dgm:prSet>
      <dgm:spPr/>
    </dgm:pt>
    <dgm:pt modelId="{54EF9FF0-A6E8-42C8-94D3-5A072DF1471A}" type="pres">
      <dgm:prSet presAssocID="{D8461BAD-5594-4CCA-93A7-A009F6CD230C}" presName="ChildAccent" presStyleLbl="solidFgAcc1" presStyleIdx="9" presStyleCnt="10"/>
      <dgm:spPr/>
    </dgm:pt>
    <dgm:pt modelId="{7B3134C8-C557-423C-BD13-F4501A853A58}" type="pres">
      <dgm:prSet presAssocID="{D8461BAD-5594-4CCA-93A7-A009F6CD230C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58DD0C-1606-446D-9F1D-36F8C13BAE83}" srcId="{0BFCE0A2-4FD7-4A2A-8E00-05460C49A3E9}" destId="{3DC24F88-1853-4C0B-8520-8F63B9CE7FCE}" srcOrd="4" destOrd="0" parTransId="{7C0869CC-0861-4A7E-89BF-D326D345E8E2}" sibTransId="{AC7576A5-481F-4AF4-8548-F287BD0CE7A3}"/>
    <dgm:cxn modelId="{0597CF57-2E5B-43A5-8F80-DE184779EB64}" type="presOf" srcId="{3DC24F88-1853-4C0B-8520-8F63B9CE7FCE}" destId="{4F271C86-93BF-488E-BA87-E46AA4AE5159}" srcOrd="0" destOrd="0" presId="urn:microsoft.com/office/officeart/2008/layout/SquareAccentList"/>
    <dgm:cxn modelId="{4B690AA4-9E0A-41CC-B1B6-548C0A79D2F9}" type="presOf" srcId="{0BFCE0A2-4FD7-4A2A-8E00-05460C49A3E9}" destId="{A36AE4E5-9D09-4996-B666-DF143A86D1D3}" srcOrd="0" destOrd="0" presId="urn:microsoft.com/office/officeart/2008/layout/SquareAccentList"/>
    <dgm:cxn modelId="{D6FDCAE8-2CF2-4583-8228-39332C59D5B1}" srcId="{0BFCE0A2-4FD7-4A2A-8E00-05460C49A3E9}" destId="{9386C2F9-6FA7-4E30-BB47-2BBC4A096185}" srcOrd="2" destOrd="0" parTransId="{75FFF240-5BB7-427C-8033-F3E148F21C61}" sibTransId="{90BD0E2F-ABC8-4354-8143-DCD78D87D17B}"/>
    <dgm:cxn modelId="{D372BAA4-2BBC-42FB-8FCC-E191846FAC53}" type="presOf" srcId="{1A2524CA-A2F1-46C8-8477-32B4BC64F2F6}" destId="{8A4B4232-34EA-40B5-A1B2-173433D0C0CE}" srcOrd="0" destOrd="0" presId="urn:microsoft.com/office/officeart/2008/layout/SquareAccentList"/>
    <dgm:cxn modelId="{7A518832-57DE-4209-A619-B683B9D726D8}" srcId="{ADA0752F-05C8-4C47-9697-5B0B355F897D}" destId="{521B6A7C-5936-48FD-B166-B5CE217A1508}" srcOrd="1" destOrd="0" parTransId="{975D7B30-63AC-4426-BE55-30B2D9D1B3CC}" sibTransId="{A028244D-0DC2-43A4-A017-AA71A4334E99}"/>
    <dgm:cxn modelId="{424FA80E-25F0-41C5-A024-4C3122F4CEC1}" srcId="{0BFCE0A2-4FD7-4A2A-8E00-05460C49A3E9}" destId="{334133A7-6738-496C-9D49-96B1D0A07E5D}" srcOrd="1" destOrd="0" parTransId="{E77015B4-361B-47E1-822E-E4910BFC6DB9}" sibTransId="{11F4078B-5148-4408-8813-19F4BECD4C58}"/>
    <dgm:cxn modelId="{D9F4D602-D4ED-483A-8BBD-CEC6DD3050A5}" srcId="{ADA0752F-05C8-4C47-9697-5B0B355F897D}" destId="{7BD763AF-74E5-4CD4-B597-462350E37E3B}" srcOrd="3" destOrd="0" parTransId="{681439B7-4710-4DF8-A89B-2A5F8829EA15}" sibTransId="{7E7871D1-0140-49D4-B92D-376F181D61EC}"/>
    <dgm:cxn modelId="{3B52AB05-4C81-4A1A-9DD6-CF8E7C3A8FC0}" type="presOf" srcId="{ADA0752F-05C8-4C47-9697-5B0B355F897D}" destId="{6953253E-C029-497F-94A6-0E2A49137E2D}" srcOrd="0" destOrd="0" presId="urn:microsoft.com/office/officeart/2008/layout/SquareAccentList"/>
    <dgm:cxn modelId="{F7B88013-11E9-4463-A27E-6CB08006F67E}" type="presOf" srcId="{B5085D95-C55F-4CCA-BD44-1FD57ECD2FBF}" destId="{20CD6EC1-797D-4BF9-A71C-FE648B8370B2}" srcOrd="0" destOrd="0" presId="urn:microsoft.com/office/officeart/2008/layout/SquareAccentList"/>
    <dgm:cxn modelId="{6984CE5C-6073-40BE-8816-A8C0A78E5892}" srcId="{0BFCE0A2-4FD7-4A2A-8E00-05460C49A3E9}" destId="{1A2524CA-A2F1-46C8-8477-32B4BC64F2F6}" srcOrd="3" destOrd="0" parTransId="{625E1A31-D471-4D50-ADCA-E0AF370467B5}" sibTransId="{777776EC-45AD-45EF-BF76-6D1CCE161EBD}"/>
    <dgm:cxn modelId="{79CDD08F-7933-4540-937F-F3DDC7D02300}" type="presOf" srcId="{2667E6D7-01A3-4DFC-979E-84ACB9DE9523}" destId="{163BE3BB-A18B-4BFE-8CA2-F143B5473BE3}" srcOrd="0" destOrd="0" presId="urn:microsoft.com/office/officeart/2008/layout/SquareAccentList"/>
    <dgm:cxn modelId="{B5A1AEAF-54F7-450C-8335-A913C7AE9ADB}" type="presOf" srcId="{A361C525-A743-4DE7-B299-D512307F39AF}" destId="{8AEA083B-35DD-4210-85CE-E77FC44ACC8E}" srcOrd="0" destOrd="0" presId="urn:microsoft.com/office/officeart/2008/layout/SquareAccentList"/>
    <dgm:cxn modelId="{DBE469F5-D696-4D4C-A763-A944F61535EF}" type="presOf" srcId="{9386C2F9-6FA7-4E30-BB47-2BBC4A096185}" destId="{EDA38784-B310-4D55-A98C-29ED9078CC86}" srcOrd="0" destOrd="0" presId="urn:microsoft.com/office/officeart/2008/layout/SquareAccentList"/>
    <dgm:cxn modelId="{8E4740C8-5102-41CD-8CA5-16FB48E6283B}" type="presOf" srcId="{334133A7-6738-496C-9D49-96B1D0A07E5D}" destId="{98656E5C-6D2D-4646-9CA9-9E5D03F6BAA3}" srcOrd="0" destOrd="0" presId="urn:microsoft.com/office/officeart/2008/layout/SquareAccentList"/>
    <dgm:cxn modelId="{BF7E1CEB-CD6B-4CBE-9B51-1A1062874023}" type="presOf" srcId="{D8461BAD-5594-4CCA-93A7-A009F6CD230C}" destId="{7B3134C8-C557-423C-BD13-F4501A853A58}" srcOrd="0" destOrd="0" presId="urn:microsoft.com/office/officeart/2008/layout/SquareAccentList"/>
    <dgm:cxn modelId="{EE556F1C-AAEF-40ED-ACA6-A3D4E6002AEC}" srcId="{A361C525-A743-4DE7-B299-D512307F39AF}" destId="{ADA0752F-05C8-4C47-9697-5B0B355F897D}" srcOrd="1" destOrd="0" parTransId="{0C801961-D62B-433E-A772-F2AC4063086B}" sibTransId="{55C2796F-0CF3-4C14-ABAF-C7D6BC10E992}"/>
    <dgm:cxn modelId="{07284C5A-1278-43BB-BE80-7D16338E0BCA}" srcId="{ADA0752F-05C8-4C47-9697-5B0B355F897D}" destId="{DD67545B-0D6B-4559-8861-06BD10652CB5}" srcOrd="0" destOrd="0" parTransId="{F10517AF-C0AB-4CC6-903A-0C7442740BE7}" sibTransId="{628CE0EA-95D8-492C-8B66-529801D2E06E}"/>
    <dgm:cxn modelId="{D051A06A-A357-48DD-A5DF-B0008AA5390F}" srcId="{A361C525-A743-4DE7-B299-D512307F39AF}" destId="{0BFCE0A2-4FD7-4A2A-8E00-05460C49A3E9}" srcOrd="0" destOrd="0" parTransId="{8571626B-A2C6-42E9-B2ED-294C3DEB72F7}" sibTransId="{A129A273-2DE0-4302-A926-BCBAF538F8B3}"/>
    <dgm:cxn modelId="{B69372CF-9816-4C22-ABB9-688B7728A8D5}" type="presOf" srcId="{7BD763AF-74E5-4CD4-B597-462350E37E3B}" destId="{F5E8321B-BDF7-47BD-8776-5B1BC777D667}" srcOrd="0" destOrd="0" presId="urn:microsoft.com/office/officeart/2008/layout/SquareAccentList"/>
    <dgm:cxn modelId="{3DE05FDA-3C28-4D86-ACF4-8C92D21C063C}" srcId="{0BFCE0A2-4FD7-4A2A-8E00-05460C49A3E9}" destId="{2667E6D7-01A3-4DFC-979E-84ACB9DE9523}" srcOrd="0" destOrd="0" parTransId="{DAF6C227-AE42-4EA9-B613-713DEAE98502}" sibTransId="{1923D7A5-20B8-4954-9BF8-D83D19ED2DA9}"/>
    <dgm:cxn modelId="{6B199B70-3036-4283-BA51-E14A985483C7}" srcId="{ADA0752F-05C8-4C47-9697-5B0B355F897D}" destId="{B5085D95-C55F-4CCA-BD44-1FD57ECD2FBF}" srcOrd="2" destOrd="0" parTransId="{0B764A81-FAFC-405E-BB3D-AA5A180A6A49}" sibTransId="{27FC3FFD-2035-4E9E-BCDE-0F579782514A}"/>
    <dgm:cxn modelId="{1EEB1038-7961-41A0-82BA-208548B87F87}" srcId="{ADA0752F-05C8-4C47-9697-5B0B355F897D}" destId="{D8461BAD-5594-4CCA-93A7-A009F6CD230C}" srcOrd="4" destOrd="0" parTransId="{F303FF07-DD46-450C-99CA-E86B0CBB1956}" sibTransId="{047CDCC3-BDA1-47B5-BBCE-38AF72789FB3}"/>
    <dgm:cxn modelId="{428ECDCB-6FDE-4CF7-B8DB-9074417A5DB1}" type="presOf" srcId="{DD67545B-0D6B-4559-8861-06BD10652CB5}" destId="{AC56E29B-A3E9-493B-A3FE-FD7BB88D1A20}" srcOrd="0" destOrd="0" presId="urn:microsoft.com/office/officeart/2008/layout/SquareAccentList"/>
    <dgm:cxn modelId="{DC1AD85D-3588-4E95-B467-9049FC48CC99}" type="presOf" srcId="{521B6A7C-5936-48FD-B166-B5CE217A1508}" destId="{3E673F3E-5031-448E-AC9D-9D458F591F47}" srcOrd="0" destOrd="0" presId="urn:microsoft.com/office/officeart/2008/layout/SquareAccentList"/>
    <dgm:cxn modelId="{0ED1F952-CE72-4A39-9B36-AF8EEB4B9B3A}" type="presParOf" srcId="{8AEA083B-35DD-4210-85CE-E77FC44ACC8E}" destId="{FAF14A4B-ED8D-4A4B-9AAF-B070A4BDD93D}" srcOrd="0" destOrd="0" presId="urn:microsoft.com/office/officeart/2008/layout/SquareAccentList"/>
    <dgm:cxn modelId="{AC687CF0-75FB-405C-8227-5E7BF64DE33D}" type="presParOf" srcId="{FAF14A4B-ED8D-4A4B-9AAF-B070A4BDD93D}" destId="{BE729747-CF6F-4CFA-81B2-D6B73C0B6833}" srcOrd="0" destOrd="0" presId="urn:microsoft.com/office/officeart/2008/layout/SquareAccentList"/>
    <dgm:cxn modelId="{71894C5C-DED6-4E58-A138-CFC2B58DA7AB}" type="presParOf" srcId="{BE729747-CF6F-4CFA-81B2-D6B73C0B6833}" destId="{19299A92-B80D-45B3-AB47-E8AB6E39431D}" srcOrd="0" destOrd="0" presId="urn:microsoft.com/office/officeart/2008/layout/SquareAccentList"/>
    <dgm:cxn modelId="{FA1DA134-D575-4DD9-BAF9-EC352911EB66}" type="presParOf" srcId="{BE729747-CF6F-4CFA-81B2-D6B73C0B6833}" destId="{E7E64938-29C6-4201-B39C-601A8D8CABEE}" srcOrd="1" destOrd="0" presId="urn:microsoft.com/office/officeart/2008/layout/SquareAccentList"/>
    <dgm:cxn modelId="{D53844EB-69BD-4B0C-BECA-10A0448D5701}" type="presParOf" srcId="{BE729747-CF6F-4CFA-81B2-D6B73C0B6833}" destId="{A36AE4E5-9D09-4996-B666-DF143A86D1D3}" srcOrd="2" destOrd="0" presId="urn:microsoft.com/office/officeart/2008/layout/SquareAccentList"/>
    <dgm:cxn modelId="{93313103-2FF4-499E-B261-4716A6F2E207}" type="presParOf" srcId="{FAF14A4B-ED8D-4A4B-9AAF-B070A4BDD93D}" destId="{9940DFFE-40FC-4366-8571-2D2E7BB8E7FE}" srcOrd="1" destOrd="0" presId="urn:microsoft.com/office/officeart/2008/layout/SquareAccentList"/>
    <dgm:cxn modelId="{E1A3E5D2-B509-4A1F-9CED-A0A4E774ADEC}" type="presParOf" srcId="{9940DFFE-40FC-4366-8571-2D2E7BB8E7FE}" destId="{9BFB4F0F-5DAE-4364-92A1-24A8A58DCD36}" srcOrd="0" destOrd="0" presId="urn:microsoft.com/office/officeart/2008/layout/SquareAccentList"/>
    <dgm:cxn modelId="{924D0877-F5CA-4532-969C-7AC4F4700088}" type="presParOf" srcId="{9BFB4F0F-5DAE-4364-92A1-24A8A58DCD36}" destId="{5809733A-2ACE-4F92-8E86-DD4C2A300D0F}" srcOrd="0" destOrd="0" presId="urn:microsoft.com/office/officeart/2008/layout/SquareAccentList"/>
    <dgm:cxn modelId="{BAA5D878-0552-43DF-BBCB-3DE78D31BBC9}" type="presParOf" srcId="{9BFB4F0F-5DAE-4364-92A1-24A8A58DCD36}" destId="{163BE3BB-A18B-4BFE-8CA2-F143B5473BE3}" srcOrd="1" destOrd="0" presId="urn:microsoft.com/office/officeart/2008/layout/SquareAccentList"/>
    <dgm:cxn modelId="{80A4B1C0-D310-4EF2-9C40-564ED2CF5FD3}" type="presParOf" srcId="{9940DFFE-40FC-4366-8571-2D2E7BB8E7FE}" destId="{932D6A69-DB15-4305-A70E-0BB8E9DD4B67}" srcOrd="1" destOrd="0" presId="urn:microsoft.com/office/officeart/2008/layout/SquareAccentList"/>
    <dgm:cxn modelId="{7870C466-B4EE-433C-BEAA-11F8E4A65703}" type="presParOf" srcId="{932D6A69-DB15-4305-A70E-0BB8E9DD4B67}" destId="{71D591F7-887C-4FF9-B3C9-84B634C8ADF8}" srcOrd="0" destOrd="0" presId="urn:microsoft.com/office/officeart/2008/layout/SquareAccentList"/>
    <dgm:cxn modelId="{6D15559E-8E78-4869-85D3-8757A63962F9}" type="presParOf" srcId="{932D6A69-DB15-4305-A70E-0BB8E9DD4B67}" destId="{98656E5C-6D2D-4646-9CA9-9E5D03F6BAA3}" srcOrd="1" destOrd="0" presId="urn:microsoft.com/office/officeart/2008/layout/SquareAccentList"/>
    <dgm:cxn modelId="{108D777E-79C7-48F0-A199-09E3F43B0780}" type="presParOf" srcId="{9940DFFE-40FC-4366-8571-2D2E7BB8E7FE}" destId="{AEB2C4E3-DA5D-4F41-8835-ED2533C77FE2}" srcOrd="2" destOrd="0" presId="urn:microsoft.com/office/officeart/2008/layout/SquareAccentList"/>
    <dgm:cxn modelId="{E9C7324F-87EC-41BE-BD74-6570D41E3B4C}" type="presParOf" srcId="{AEB2C4E3-DA5D-4F41-8835-ED2533C77FE2}" destId="{93BB7731-D58B-4BBD-9010-57F7DAD6EC84}" srcOrd="0" destOrd="0" presId="urn:microsoft.com/office/officeart/2008/layout/SquareAccentList"/>
    <dgm:cxn modelId="{6AE5982D-F714-4168-946B-813F47B9B29A}" type="presParOf" srcId="{AEB2C4E3-DA5D-4F41-8835-ED2533C77FE2}" destId="{EDA38784-B310-4D55-A98C-29ED9078CC86}" srcOrd="1" destOrd="0" presId="urn:microsoft.com/office/officeart/2008/layout/SquareAccentList"/>
    <dgm:cxn modelId="{BE97F4A4-8902-4C31-839B-E5BA988B4663}" type="presParOf" srcId="{9940DFFE-40FC-4366-8571-2D2E7BB8E7FE}" destId="{838CC407-8DC2-4374-A07E-B14A395F42C0}" srcOrd="3" destOrd="0" presId="urn:microsoft.com/office/officeart/2008/layout/SquareAccentList"/>
    <dgm:cxn modelId="{CB5D6B8D-ED0B-43ED-9589-13120C0EC122}" type="presParOf" srcId="{838CC407-8DC2-4374-A07E-B14A395F42C0}" destId="{08CD53A6-251C-4684-B5C8-0E78858841D2}" srcOrd="0" destOrd="0" presId="urn:microsoft.com/office/officeart/2008/layout/SquareAccentList"/>
    <dgm:cxn modelId="{2F5C2841-592C-40B1-B2CB-741822719BDF}" type="presParOf" srcId="{838CC407-8DC2-4374-A07E-B14A395F42C0}" destId="{8A4B4232-34EA-40B5-A1B2-173433D0C0CE}" srcOrd="1" destOrd="0" presId="urn:microsoft.com/office/officeart/2008/layout/SquareAccentList"/>
    <dgm:cxn modelId="{A3F31B0B-5A7C-49F2-B28E-2713C359A6E9}" type="presParOf" srcId="{9940DFFE-40FC-4366-8571-2D2E7BB8E7FE}" destId="{73685AF3-E0AC-4232-804F-430551C518B7}" srcOrd="4" destOrd="0" presId="urn:microsoft.com/office/officeart/2008/layout/SquareAccentList"/>
    <dgm:cxn modelId="{B601E84D-B69A-46E9-B63B-9B96263F24F9}" type="presParOf" srcId="{73685AF3-E0AC-4232-804F-430551C518B7}" destId="{993B11EF-88E5-4BB8-8E92-958972D781E4}" srcOrd="0" destOrd="0" presId="urn:microsoft.com/office/officeart/2008/layout/SquareAccentList"/>
    <dgm:cxn modelId="{D54C34A3-A457-42B2-85C5-C1A14BD93C64}" type="presParOf" srcId="{73685AF3-E0AC-4232-804F-430551C518B7}" destId="{4F271C86-93BF-488E-BA87-E46AA4AE5159}" srcOrd="1" destOrd="0" presId="urn:microsoft.com/office/officeart/2008/layout/SquareAccentList"/>
    <dgm:cxn modelId="{675A8C6E-B882-42F6-8E41-72E9AF1077FD}" type="presParOf" srcId="{8AEA083B-35DD-4210-85CE-E77FC44ACC8E}" destId="{3628D754-CBD9-45AF-9CAB-AAC55D00629F}" srcOrd="1" destOrd="0" presId="urn:microsoft.com/office/officeart/2008/layout/SquareAccentList"/>
    <dgm:cxn modelId="{BC8C5ED3-4A2A-40F2-BF8D-44883FA542E2}" type="presParOf" srcId="{3628D754-CBD9-45AF-9CAB-AAC55D00629F}" destId="{2AC49D71-8EAB-4C56-9572-2E050B6B2E64}" srcOrd="0" destOrd="0" presId="urn:microsoft.com/office/officeart/2008/layout/SquareAccentList"/>
    <dgm:cxn modelId="{4657B660-06CD-4A55-BA08-2D98E6C46E0A}" type="presParOf" srcId="{2AC49D71-8EAB-4C56-9572-2E050B6B2E64}" destId="{AD0DC08F-F7F6-4107-88AE-B000B1355B94}" srcOrd="0" destOrd="0" presId="urn:microsoft.com/office/officeart/2008/layout/SquareAccentList"/>
    <dgm:cxn modelId="{F3AFCE8D-6DE4-4FF2-8C92-9C97BA71C04F}" type="presParOf" srcId="{2AC49D71-8EAB-4C56-9572-2E050B6B2E64}" destId="{A1B5D397-986D-449D-BD8F-651581C9974A}" srcOrd="1" destOrd="0" presId="urn:microsoft.com/office/officeart/2008/layout/SquareAccentList"/>
    <dgm:cxn modelId="{0080AE5D-D892-4028-A856-4C93A6BE8926}" type="presParOf" srcId="{2AC49D71-8EAB-4C56-9572-2E050B6B2E64}" destId="{6953253E-C029-497F-94A6-0E2A49137E2D}" srcOrd="2" destOrd="0" presId="urn:microsoft.com/office/officeart/2008/layout/SquareAccentList"/>
    <dgm:cxn modelId="{D9428361-2C28-40F0-B51F-1F2872C5D997}" type="presParOf" srcId="{3628D754-CBD9-45AF-9CAB-AAC55D00629F}" destId="{93B9C2C0-1076-4159-9DD4-EEEA8E19B10A}" srcOrd="1" destOrd="0" presId="urn:microsoft.com/office/officeart/2008/layout/SquareAccentList"/>
    <dgm:cxn modelId="{2B871559-9F2D-4139-860C-D4D7A98AB809}" type="presParOf" srcId="{93B9C2C0-1076-4159-9DD4-EEEA8E19B10A}" destId="{BCE9EA5A-55AA-4BFA-A945-20AD86C0B605}" srcOrd="0" destOrd="0" presId="urn:microsoft.com/office/officeart/2008/layout/SquareAccentList"/>
    <dgm:cxn modelId="{E72053CD-586F-4212-BB72-F57F4D50C8E3}" type="presParOf" srcId="{BCE9EA5A-55AA-4BFA-A945-20AD86C0B605}" destId="{01B59C60-C2C1-4E88-B9B4-AC783B9CCB77}" srcOrd="0" destOrd="0" presId="urn:microsoft.com/office/officeart/2008/layout/SquareAccentList"/>
    <dgm:cxn modelId="{7EE370EC-6790-447A-A2E9-C8264530B482}" type="presParOf" srcId="{BCE9EA5A-55AA-4BFA-A945-20AD86C0B605}" destId="{AC56E29B-A3E9-493B-A3FE-FD7BB88D1A20}" srcOrd="1" destOrd="0" presId="urn:microsoft.com/office/officeart/2008/layout/SquareAccentList"/>
    <dgm:cxn modelId="{C4EACD77-9A0C-4242-B5C0-D6EFE5AEE05D}" type="presParOf" srcId="{93B9C2C0-1076-4159-9DD4-EEEA8E19B10A}" destId="{BC6EF31C-4174-4EA3-979B-A3DD90C6AE79}" srcOrd="1" destOrd="0" presId="urn:microsoft.com/office/officeart/2008/layout/SquareAccentList"/>
    <dgm:cxn modelId="{F306342D-DA8E-4FC0-B601-B48325802663}" type="presParOf" srcId="{BC6EF31C-4174-4EA3-979B-A3DD90C6AE79}" destId="{D994D01A-4A3F-4D9F-85AA-8B4F68E62762}" srcOrd="0" destOrd="0" presId="urn:microsoft.com/office/officeart/2008/layout/SquareAccentList"/>
    <dgm:cxn modelId="{BFB67BBC-CEFC-4AC7-AFF9-B07D087377CD}" type="presParOf" srcId="{BC6EF31C-4174-4EA3-979B-A3DD90C6AE79}" destId="{3E673F3E-5031-448E-AC9D-9D458F591F47}" srcOrd="1" destOrd="0" presId="urn:microsoft.com/office/officeart/2008/layout/SquareAccentList"/>
    <dgm:cxn modelId="{83DD9D2E-F607-489D-9A40-F82455ABB124}" type="presParOf" srcId="{93B9C2C0-1076-4159-9DD4-EEEA8E19B10A}" destId="{EA0CCA46-BCF8-45E6-8DEE-204EBA6556A7}" srcOrd="2" destOrd="0" presId="urn:microsoft.com/office/officeart/2008/layout/SquareAccentList"/>
    <dgm:cxn modelId="{E9315CD9-58D4-40AD-AE81-ADAF6E715170}" type="presParOf" srcId="{EA0CCA46-BCF8-45E6-8DEE-204EBA6556A7}" destId="{8C9FE678-D93F-4F19-922B-337EFE5E978B}" srcOrd="0" destOrd="0" presId="urn:microsoft.com/office/officeart/2008/layout/SquareAccentList"/>
    <dgm:cxn modelId="{64DA79ED-7C8F-4E5C-8546-EF234D7126D4}" type="presParOf" srcId="{EA0CCA46-BCF8-45E6-8DEE-204EBA6556A7}" destId="{20CD6EC1-797D-4BF9-A71C-FE648B8370B2}" srcOrd="1" destOrd="0" presId="urn:microsoft.com/office/officeart/2008/layout/SquareAccentList"/>
    <dgm:cxn modelId="{A68316F8-0C91-4CA2-93C3-F36EE1C4ADA3}" type="presParOf" srcId="{93B9C2C0-1076-4159-9DD4-EEEA8E19B10A}" destId="{9827A942-C2C8-40BE-B21F-F2D4664A4080}" srcOrd="3" destOrd="0" presId="urn:microsoft.com/office/officeart/2008/layout/SquareAccentList"/>
    <dgm:cxn modelId="{C27F96A9-DFF8-42B8-8CB7-2FB6CFA20FF3}" type="presParOf" srcId="{9827A942-C2C8-40BE-B21F-F2D4664A4080}" destId="{DEB95547-7015-4505-9658-1CC01C5E2158}" srcOrd="0" destOrd="0" presId="urn:microsoft.com/office/officeart/2008/layout/SquareAccentList"/>
    <dgm:cxn modelId="{F7896127-4CEC-478C-922E-FE570A0B01C5}" type="presParOf" srcId="{9827A942-C2C8-40BE-B21F-F2D4664A4080}" destId="{F5E8321B-BDF7-47BD-8776-5B1BC777D667}" srcOrd="1" destOrd="0" presId="urn:microsoft.com/office/officeart/2008/layout/SquareAccentList"/>
    <dgm:cxn modelId="{7F5FC12C-3F58-4F5A-97EE-CD23DE363092}" type="presParOf" srcId="{93B9C2C0-1076-4159-9DD4-EEEA8E19B10A}" destId="{81D7392C-5D9F-4CFD-B5B3-F9444E1C4E84}" srcOrd="4" destOrd="0" presId="urn:microsoft.com/office/officeart/2008/layout/SquareAccentList"/>
    <dgm:cxn modelId="{8102D83F-7270-45B5-9047-D9D51E202193}" type="presParOf" srcId="{81D7392C-5D9F-4CFD-B5B3-F9444E1C4E84}" destId="{54EF9FF0-A6E8-42C8-94D3-5A072DF1471A}" srcOrd="0" destOrd="0" presId="urn:microsoft.com/office/officeart/2008/layout/SquareAccentList"/>
    <dgm:cxn modelId="{EC4FE6E4-D9B9-4E99-966C-49627FF85348}" type="presParOf" srcId="{81D7392C-5D9F-4CFD-B5B3-F9444E1C4E84}" destId="{7B3134C8-C557-423C-BD13-F4501A853A58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299A92-B80D-45B3-AB47-E8AB6E39431D}">
      <dsp:nvSpPr>
        <dsp:cNvPr id="0" name=""/>
        <dsp:cNvSpPr/>
      </dsp:nvSpPr>
      <dsp:spPr>
        <a:xfrm>
          <a:off x="86729" y="718317"/>
          <a:ext cx="3398814" cy="3998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7E64938-29C6-4201-B39C-601A8D8CABEE}">
      <dsp:nvSpPr>
        <dsp:cNvPr id="0" name=""/>
        <dsp:cNvSpPr/>
      </dsp:nvSpPr>
      <dsp:spPr>
        <a:xfrm>
          <a:off x="86729" y="868489"/>
          <a:ext cx="249689" cy="24968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6AE4E5-9D09-4996-B666-DF143A86D1D3}">
      <dsp:nvSpPr>
        <dsp:cNvPr id="0" name=""/>
        <dsp:cNvSpPr/>
      </dsp:nvSpPr>
      <dsp:spPr>
        <a:xfrm>
          <a:off x="86729" y="0"/>
          <a:ext cx="3398814" cy="718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latin typeface="Candara" panose="020E0502030303020204" pitchFamily="34" charset="0"/>
            </a:rPr>
            <a:t>2014</a:t>
          </a:r>
        </a:p>
      </dsp:txBody>
      <dsp:txXfrm>
        <a:off x="86729" y="0"/>
        <a:ext cx="3398814" cy="718317"/>
      </dsp:txXfrm>
    </dsp:sp>
    <dsp:sp modelId="{5809733A-2ACE-4F92-8E86-DD4C2A300D0F}">
      <dsp:nvSpPr>
        <dsp:cNvPr id="0" name=""/>
        <dsp:cNvSpPr/>
      </dsp:nvSpPr>
      <dsp:spPr>
        <a:xfrm>
          <a:off x="86729" y="1450506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3BE3BB-A18B-4BFE-8CA2-F143B5473BE3}">
      <dsp:nvSpPr>
        <dsp:cNvPr id="0" name=""/>
        <dsp:cNvSpPr/>
      </dsp:nvSpPr>
      <dsp:spPr>
        <a:xfrm>
          <a:off x="324646" y="1284342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Candara" panose="020E0502030303020204" pitchFamily="34" charset="0"/>
            </a:rPr>
            <a:t>Neglect (2614*)</a:t>
          </a:r>
        </a:p>
      </dsp:txBody>
      <dsp:txXfrm>
        <a:off x="324646" y="1284342"/>
        <a:ext cx="3160897" cy="582011"/>
      </dsp:txXfrm>
    </dsp:sp>
    <dsp:sp modelId="{71D591F7-887C-4FF9-B3C9-84B634C8ADF8}">
      <dsp:nvSpPr>
        <dsp:cNvPr id="0" name=""/>
        <dsp:cNvSpPr/>
      </dsp:nvSpPr>
      <dsp:spPr>
        <a:xfrm>
          <a:off x="86729" y="2032518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656E5C-6D2D-4646-9CA9-9E5D03F6BAA3}">
      <dsp:nvSpPr>
        <dsp:cNvPr id="0" name=""/>
        <dsp:cNvSpPr/>
      </dsp:nvSpPr>
      <dsp:spPr>
        <a:xfrm>
          <a:off x="324646" y="1866354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4"/>
              </a:solidFill>
              <a:latin typeface="Candara" panose="020E0502030303020204" pitchFamily="34" charset="0"/>
            </a:rPr>
            <a:t>Child’s Behavior Problem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(1062)</a:t>
          </a:r>
        </a:p>
      </dsp:txBody>
      <dsp:txXfrm>
        <a:off x="324646" y="1866354"/>
        <a:ext cx="3160897" cy="582011"/>
      </dsp:txXfrm>
    </dsp:sp>
    <dsp:sp modelId="{93BB7731-D58B-4BBD-9010-57F7DAD6EC84}">
      <dsp:nvSpPr>
        <dsp:cNvPr id="0" name=""/>
        <dsp:cNvSpPr/>
      </dsp:nvSpPr>
      <dsp:spPr>
        <a:xfrm>
          <a:off x="86729" y="2614530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A38784-B310-4D55-A98C-29ED9078CC86}">
      <dsp:nvSpPr>
        <dsp:cNvPr id="0" name=""/>
        <dsp:cNvSpPr/>
      </dsp:nvSpPr>
      <dsp:spPr>
        <a:xfrm>
          <a:off x="324646" y="2448366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3"/>
              </a:solidFill>
              <a:latin typeface="Candara" panose="020E0502030303020204" pitchFamily="34" charset="0"/>
            </a:rPr>
            <a:t>Parent’s Drug Abuse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(975)</a:t>
          </a:r>
        </a:p>
      </dsp:txBody>
      <dsp:txXfrm>
        <a:off x="324646" y="2448366"/>
        <a:ext cx="3160897" cy="582011"/>
      </dsp:txXfrm>
    </dsp:sp>
    <dsp:sp modelId="{08CD53A6-251C-4684-B5C8-0E78858841D2}">
      <dsp:nvSpPr>
        <dsp:cNvPr id="0" name=""/>
        <dsp:cNvSpPr/>
      </dsp:nvSpPr>
      <dsp:spPr>
        <a:xfrm>
          <a:off x="86729" y="3196542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B4232-34EA-40B5-A1B2-173433D0C0CE}">
      <dsp:nvSpPr>
        <dsp:cNvPr id="0" name=""/>
        <dsp:cNvSpPr/>
      </dsp:nvSpPr>
      <dsp:spPr>
        <a:xfrm>
          <a:off x="324646" y="3030377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2"/>
              </a:solidFill>
              <a:latin typeface="Candara" panose="020E0502030303020204" pitchFamily="34" charset="0"/>
            </a:rPr>
            <a:t>Physical Abuse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(810)</a:t>
          </a:r>
        </a:p>
      </dsp:txBody>
      <dsp:txXfrm>
        <a:off x="324646" y="3030377"/>
        <a:ext cx="3160897" cy="582011"/>
      </dsp:txXfrm>
    </dsp:sp>
    <dsp:sp modelId="{993B11EF-88E5-4BB8-8E92-958972D781E4}">
      <dsp:nvSpPr>
        <dsp:cNvPr id="0" name=""/>
        <dsp:cNvSpPr/>
      </dsp:nvSpPr>
      <dsp:spPr>
        <a:xfrm>
          <a:off x="86729" y="3778553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271C86-93BF-488E-BA87-E46AA4AE5159}">
      <dsp:nvSpPr>
        <dsp:cNvPr id="0" name=""/>
        <dsp:cNvSpPr/>
      </dsp:nvSpPr>
      <dsp:spPr>
        <a:xfrm>
          <a:off x="324646" y="3612389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rPr>
            <a:t>Inadequate Housing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(757)</a:t>
          </a:r>
        </a:p>
      </dsp:txBody>
      <dsp:txXfrm>
        <a:off x="324646" y="3612389"/>
        <a:ext cx="3160897" cy="582011"/>
      </dsp:txXfrm>
    </dsp:sp>
    <dsp:sp modelId="{AD0DC08F-F7F6-4107-88AE-B000B1355B94}">
      <dsp:nvSpPr>
        <dsp:cNvPr id="0" name=""/>
        <dsp:cNvSpPr/>
      </dsp:nvSpPr>
      <dsp:spPr>
        <a:xfrm>
          <a:off x="3655484" y="718317"/>
          <a:ext cx="3398814" cy="39986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 w="9525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B5D397-986D-449D-BD8F-651581C9974A}">
      <dsp:nvSpPr>
        <dsp:cNvPr id="0" name=""/>
        <dsp:cNvSpPr/>
      </dsp:nvSpPr>
      <dsp:spPr>
        <a:xfrm>
          <a:off x="3655484" y="868489"/>
          <a:ext cx="249689" cy="24968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3253E-C029-497F-94A6-0E2A49137E2D}">
      <dsp:nvSpPr>
        <dsp:cNvPr id="0" name=""/>
        <dsp:cNvSpPr/>
      </dsp:nvSpPr>
      <dsp:spPr>
        <a:xfrm>
          <a:off x="3655484" y="0"/>
          <a:ext cx="3398814" cy="718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>
              <a:latin typeface="Candara" panose="020E0502030303020204" pitchFamily="34" charset="0"/>
            </a:rPr>
            <a:t>2018</a:t>
          </a:r>
        </a:p>
      </dsp:txBody>
      <dsp:txXfrm>
        <a:off x="3655484" y="0"/>
        <a:ext cx="3398814" cy="718317"/>
      </dsp:txXfrm>
    </dsp:sp>
    <dsp:sp modelId="{01B59C60-C2C1-4E88-B9B4-AC783B9CCB77}">
      <dsp:nvSpPr>
        <dsp:cNvPr id="0" name=""/>
        <dsp:cNvSpPr/>
      </dsp:nvSpPr>
      <dsp:spPr>
        <a:xfrm>
          <a:off x="3655484" y="1450506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56E29B-A3E9-493B-A3FE-FD7BB88D1A20}">
      <dsp:nvSpPr>
        <dsp:cNvPr id="0" name=""/>
        <dsp:cNvSpPr/>
      </dsp:nvSpPr>
      <dsp:spPr>
        <a:xfrm>
          <a:off x="3893401" y="1284342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Candara" panose="020E0502030303020204" pitchFamily="34" charset="0"/>
            </a:rPr>
            <a:t>Neglect (2625; </a:t>
          </a:r>
          <a:r>
            <a:rPr lang="en-US" sz="1400" b="1" kern="1200" dirty="0">
              <a:solidFill>
                <a:srgbClr val="FFC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</a:t>
          </a:r>
          <a:r>
            <a:rPr lang="en-US" sz="1400" b="1" kern="1200" dirty="0">
              <a:latin typeface="Candara" panose="020E0502030303020204" pitchFamily="34" charset="0"/>
            </a:rPr>
            <a:t>)</a:t>
          </a:r>
        </a:p>
      </dsp:txBody>
      <dsp:txXfrm>
        <a:off x="3893401" y="1284342"/>
        <a:ext cx="3160897" cy="582011"/>
      </dsp:txXfrm>
    </dsp:sp>
    <dsp:sp modelId="{D994D01A-4A3F-4D9F-85AA-8B4F68E62762}">
      <dsp:nvSpPr>
        <dsp:cNvPr id="0" name=""/>
        <dsp:cNvSpPr/>
      </dsp:nvSpPr>
      <dsp:spPr>
        <a:xfrm>
          <a:off x="3655484" y="2032518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673F3E-5031-448E-AC9D-9D458F591F47}">
      <dsp:nvSpPr>
        <dsp:cNvPr id="0" name=""/>
        <dsp:cNvSpPr/>
      </dsp:nvSpPr>
      <dsp:spPr>
        <a:xfrm>
          <a:off x="3893401" y="1866354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3"/>
              </a:solidFill>
              <a:latin typeface="Candara" panose="020E0502030303020204" pitchFamily="34" charset="0"/>
            </a:rPr>
            <a:t>Parent’s Drug Abuse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(1448; </a:t>
          </a:r>
          <a:r>
            <a:rPr lang="en-US" sz="1400" b="1" kern="1200" dirty="0">
              <a:solidFill>
                <a:srgbClr val="FF0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</a:t>
          </a:r>
          <a:r>
            <a:rPr lang="en-US" sz="1400" b="1" kern="1200" dirty="0">
              <a:latin typeface="Candara" panose="020E0502030303020204" pitchFamily="34" charset="0"/>
              <a:sym typeface="Wingdings" panose="05000000000000000000" pitchFamily="2" charset="2"/>
            </a:rPr>
            <a:t> </a:t>
          </a:r>
          <a:r>
            <a:rPr lang="en-US" sz="1400" b="1" kern="1200" dirty="0">
              <a:latin typeface="Candara" panose="020E0502030303020204" pitchFamily="34" charset="0"/>
            </a:rPr>
            <a:t>49%)</a:t>
          </a:r>
        </a:p>
      </dsp:txBody>
      <dsp:txXfrm>
        <a:off x="3893401" y="1866354"/>
        <a:ext cx="3160897" cy="582011"/>
      </dsp:txXfrm>
    </dsp:sp>
    <dsp:sp modelId="{8C9FE678-D93F-4F19-922B-337EFE5E978B}">
      <dsp:nvSpPr>
        <dsp:cNvPr id="0" name=""/>
        <dsp:cNvSpPr/>
      </dsp:nvSpPr>
      <dsp:spPr>
        <a:xfrm>
          <a:off x="3655484" y="2614530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CD6EC1-797D-4BF9-A71C-FE648B8370B2}">
      <dsp:nvSpPr>
        <dsp:cNvPr id="0" name=""/>
        <dsp:cNvSpPr/>
      </dsp:nvSpPr>
      <dsp:spPr>
        <a:xfrm>
          <a:off x="3893401" y="2448366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4"/>
              </a:solidFill>
              <a:latin typeface="Candara" panose="020E0502030303020204" pitchFamily="34" charset="0"/>
            </a:rPr>
            <a:t>Child’s Behavior Problem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(1091; </a:t>
          </a:r>
          <a:r>
            <a:rPr lang="en-US" sz="1400" b="1" kern="1200" dirty="0">
              <a:solidFill>
                <a:srgbClr val="FF0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 </a:t>
          </a:r>
          <a:r>
            <a:rPr lang="en-US" sz="1400" b="1" kern="1200" dirty="0">
              <a:latin typeface="Candara" panose="020E0502030303020204" pitchFamily="34" charset="0"/>
              <a:sym typeface="Wingdings" panose="05000000000000000000" pitchFamily="2" charset="2"/>
            </a:rPr>
            <a:t>3 </a:t>
          </a:r>
          <a:r>
            <a:rPr lang="en-US" sz="1400" b="1" kern="1200" dirty="0">
              <a:latin typeface="Candara" panose="020E0502030303020204" pitchFamily="34" charset="0"/>
            </a:rPr>
            <a:t>%)</a:t>
          </a:r>
        </a:p>
      </dsp:txBody>
      <dsp:txXfrm>
        <a:off x="3893401" y="2448366"/>
        <a:ext cx="3160897" cy="582011"/>
      </dsp:txXfrm>
    </dsp:sp>
    <dsp:sp modelId="{DEB95547-7015-4505-9658-1CC01C5E2158}">
      <dsp:nvSpPr>
        <dsp:cNvPr id="0" name=""/>
        <dsp:cNvSpPr/>
      </dsp:nvSpPr>
      <dsp:spPr>
        <a:xfrm>
          <a:off x="3655484" y="3196542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8321B-BDF7-47BD-8776-5B1BC777D667}">
      <dsp:nvSpPr>
        <dsp:cNvPr id="0" name=""/>
        <dsp:cNvSpPr/>
      </dsp:nvSpPr>
      <dsp:spPr>
        <a:xfrm>
          <a:off x="3893401" y="3030377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</a:rPr>
            <a:t>Inadequate Housing</a:t>
          </a:r>
          <a:r>
            <a:rPr lang="en-US" sz="1400" b="1" kern="1200" dirty="0">
              <a:latin typeface="Candara" panose="020E0502030303020204" pitchFamily="34" charset="0"/>
            </a:rPr>
            <a:t> (798; </a:t>
          </a:r>
          <a:r>
            <a:rPr lang="en-US" sz="1400" b="1" kern="1200" dirty="0">
              <a:solidFill>
                <a:srgbClr val="FF0000"/>
              </a:solidFill>
              <a:latin typeface="Candara" panose="020E0502030303020204" pitchFamily="34" charset="0"/>
              <a:sym typeface="Wingdings" panose="05000000000000000000" pitchFamily="2" charset="2"/>
            </a:rPr>
            <a:t></a:t>
          </a:r>
          <a:r>
            <a:rPr lang="en-US" sz="1400" b="1" kern="1200" dirty="0">
              <a:latin typeface="Candara" panose="020E0502030303020204" pitchFamily="34" charset="0"/>
              <a:sym typeface="Wingdings" panose="05000000000000000000" pitchFamily="2" charset="2"/>
            </a:rPr>
            <a:t> 5</a:t>
          </a:r>
          <a:r>
            <a:rPr lang="en-US" sz="1400" b="1" kern="1200" dirty="0">
              <a:latin typeface="Candara" panose="020E0502030303020204" pitchFamily="34" charset="0"/>
            </a:rPr>
            <a:t>%)</a:t>
          </a:r>
        </a:p>
      </dsp:txBody>
      <dsp:txXfrm>
        <a:off x="3893401" y="3030377"/>
        <a:ext cx="3160897" cy="582011"/>
      </dsp:txXfrm>
    </dsp:sp>
    <dsp:sp modelId="{54EF9FF0-A6E8-42C8-94D3-5A072DF1471A}">
      <dsp:nvSpPr>
        <dsp:cNvPr id="0" name=""/>
        <dsp:cNvSpPr/>
      </dsp:nvSpPr>
      <dsp:spPr>
        <a:xfrm>
          <a:off x="3655484" y="3778553"/>
          <a:ext cx="249683" cy="2496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3134C8-C557-423C-BD13-F4501A853A58}">
      <dsp:nvSpPr>
        <dsp:cNvPr id="0" name=""/>
        <dsp:cNvSpPr/>
      </dsp:nvSpPr>
      <dsp:spPr>
        <a:xfrm>
          <a:off x="3893401" y="3612389"/>
          <a:ext cx="3160897" cy="5820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solidFill>
                <a:schemeClr val="accent2"/>
              </a:solidFill>
              <a:latin typeface="Candara" panose="020E0502030303020204" pitchFamily="34" charset="0"/>
            </a:rPr>
            <a:t>Physical Abuse </a:t>
          </a:r>
          <a:r>
            <a:rPr lang="en-US" sz="1400" b="1" kern="1200" dirty="0">
              <a:solidFill>
                <a:schemeClr val="tx1"/>
              </a:solidFill>
              <a:latin typeface="Candara" panose="020E0502030303020204" pitchFamily="34" charset="0"/>
            </a:rPr>
            <a:t>(752; </a:t>
          </a:r>
          <a:r>
            <a:rPr lang="en-US" sz="1400" b="1" kern="1200" dirty="0">
              <a:solidFill>
                <a:schemeClr val="accent1">
                  <a:lumMod val="75000"/>
                </a:schemeClr>
              </a:solidFill>
              <a:latin typeface="Candara" panose="020E0502030303020204" pitchFamily="34" charset="0"/>
              <a:sym typeface="Wingdings" panose="05000000000000000000" pitchFamily="2" charset="2"/>
            </a:rPr>
            <a:t></a:t>
          </a:r>
          <a:r>
            <a:rPr lang="en-US" sz="1400" b="1" kern="1200" dirty="0">
              <a:latin typeface="Candara" panose="020E0502030303020204" pitchFamily="34" charset="0"/>
              <a:sym typeface="Wingdings" panose="05000000000000000000" pitchFamily="2" charset="2"/>
            </a:rPr>
            <a:t> 7 </a:t>
          </a:r>
          <a:r>
            <a:rPr lang="en-US" sz="1400" b="1" kern="1200" dirty="0">
              <a:latin typeface="Candara" panose="020E0502030303020204" pitchFamily="34" charset="0"/>
            </a:rPr>
            <a:t>%)</a:t>
          </a:r>
        </a:p>
      </dsp:txBody>
      <dsp:txXfrm>
        <a:off x="3893401" y="3612389"/>
        <a:ext cx="3160897" cy="5820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0.68541</cdr:x>
      <cdr:y>0.41071</cdr:y>
    </cdr:from>
    <cdr:to>
      <cdr:x>0.83572</cdr:x>
      <cdr:y>0.58929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58FF8F3F-8BB9-4AFD-B577-BE1982BE99BF}"/>
            </a:ext>
          </a:extLst>
        </cdr:cNvPr>
        <cdr:cNvSpPr txBox="1"/>
      </cdr:nvSpPr>
      <cdr:spPr>
        <a:xfrm xmlns:a="http://schemas.openxmlformats.org/drawingml/2006/main">
          <a:off x="4909457" y="1752600"/>
          <a:ext cx="1076610" cy="762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latin typeface="Candara" panose="020E0502030303020204" pitchFamily="34" charset="0"/>
            </a:rPr>
            <a:t>49% Increase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7.xml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897991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26E8F34-0747-44CB-9D5F-73C4F80831A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E9A695A-F0D4-454A-9AA5-F0126436B3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03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75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68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077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272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18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336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881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9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9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lvl="0" indent="-22860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altLang="en-US" sz="900" dirty="0">
              <a:ea typeface="ＭＳ Ｐゴシック" pitchFamily="34" charset="-128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452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32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9A695A-F0D4-454A-9AA5-F0126436B3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8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4100" cap="all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67" y="6016825"/>
            <a:ext cx="9144000" cy="23852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Court Improvement Program</a:t>
            </a:r>
            <a:r>
              <a:rPr lang="en-US" sz="1100" baseline="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• </a:t>
            </a:r>
            <a:r>
              <a:rPr lang="en-US" sz="11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Office of the Executive Secretary</a:t>
            </a:r>
            <a:r>
              <a:rPr lang="en-US" sz="1100" baseline="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•</a:t>
            </a:r>
            <a:r>
              <a:rPr lang="en-US" sz="110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Supreme</a:t>
            </a:r>
            <a:r>
              <a:rPr lang="en-US" sz="1100" baseline="0" dirty="0">
                <a:solidFill>
                  <a:schemeClr val="bg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Court of Virginia</a:t>
            </a:r>
            <a:endParaRPr lang="en-US" sz="1100" dirty="0">
              <a:solidFill>
                <a:schemeClr val="bg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0" y="6324600"/>
            <a:ext cx="914400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00761612-864A-4852-BCE3-3B232401FA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29487" y="0"/>
            <a:ext cx="835025" cy="914400"/>
          </a:xfrm>
          <a:prstGeom prst="rect">
            <a:avLst/>
          </a:prstGeom>
          <a:solidFill>
            <a:srgbClr val="ED7D31"/>
          </a:solidFill>
          <a:ln w="25400" algn="ctr">
            <a:solidFill>
              <a:srgbClr val="ED7D3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xmlns="" id="{54BF5856-C199-4469-94F4-98003118F5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83562" y="923925"/>
            <a:ext cx="415925" cy="457200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xmlns="" id="{F86F2921-6A2B-4B69-A55B-37D7AAF87A5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6475" y="336550"/>
            <a:ext cx="517525" cy="565150"/>
          </a:xfrm>
          <a:prstGeom prst="rect">
            <a:avLst/>
          </a:prstGeom>
          <a:solidFill>
            <a:srgbClr val="FF3399"/>
          </a:solidFill>
          <a:ln w="25400" algn="ctr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8330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8989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8229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419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44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784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7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39905577-4A5B-413E-AC4F-66B15366C3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29487" y="0"/>
            <a:ext cx="835025" cy="914400"/>
          </a:xfrm>
          <a:prstGeom prst="rect">
            <a:avLst/>
          </a:prstGeom>
          <a:solidFill>
            <a:srgbClr val="ED7D31"/>
          </a:solidFill>
          <a:ln w="25400" algn="ctr">
            <a:solidFill>
              <a:srgbClr val="ED7D3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xmlns="" id="{176AD5F8-CFED-46F4-B39D-12DC2CC8D37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83562" y="923925"/>
            <a:ext cx="415925" cy="457200"/>
          </a:xfrm>
          <a:prstGeom prst="rect">
            <a:avLst/>
          </a:prstGeom>
          <a:solidFill>
            <a:srgbClr val="00B0F0"/>
          </a:solidFill>
          <a:ln w="25400" algn="ctr">
            <a:solidFill>
              <a:srgbClr val="00B0F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00F15FF3-42EE-4574-80AD-C7FAB9AC6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6475" y="336550"/>
            <a:ext cx="517525" cy="565150"/>
          </a:xfrm>
          <a:prstGeom prst="rect">
            <a:avLst/>
          </a:prstGeom>
          <a:solidFill>
            <a:srgbClr val="FF3399"/>
          </a:solidFill>
          <a:ln w="25400" algn="ctr">
            <a:solidFill>
              <a:srgbClr val="FF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63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51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708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7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26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3600" b="0" cap="all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5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3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1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5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1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8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5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1500" b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18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5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2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2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3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15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180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150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20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2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3C10-79EA-4DC3-8202-1917C4CF824A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2DBEB-DE0D-4FFC-A26C-6121BE85E82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ags" Target="../tags/tag14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0" y="6408613"/>
            <a:ext cx="9144000" cy="449387"/>
          </a:xfrm>
          <a:prstGeom prst="rect">
            <a:avLst/>
          </a:prstGeom>
          <a:pattFill prst="narHorz">
            <a:fgClr>
              <a:schemeClr val="accent1">
                <a:lumMod val="75000"/>
              </a:schemeClr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US" sz="1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EAA3C10-79EA-4DC3-8202-1917C4CF824A}" type="datetimeFigureOut">
              <a:rPr lang="en-US" smtClean="0"/>
              <a:t>8/31/2018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32918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1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8A2DBEB-DE0D-4FFC-A26C-6121BE85E822}" type="slidenum">
              <a:rPr lang="en-US" smtClean="0"/>
              <a:pPr/>
              <a:t>‹#›</a:t>
            </a:fld>
            <a:endParaRPr lang="en-US"/>
          </a:p>
        </p:txBody>
      </p:sp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709" r:id="rId3"/>
    <p:sldLayoutId id="2147483686" r:id="rId4"/>
    <p:sldLayoutId id="2147483687" r:id="rId5"/>
    <p:sldLayoutId id="2147483688" r:id="rId6"/>
    <p:sldLayoutId id="2147483689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685800" rtl="0" eaLnBrk="1" latinLnBrk="0" hangingPunct="1">
        <a:spcBef>
          <a:spcPct val="0"/>
        </a:spcBef>
        <a:buNone/>
        <a:defRPr sz="3000" kern="1200" spc="-7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685800" rtl="0" eaLnBrk="1" latinLnBrk="0" hangingPunct="1">
        <a:spcBef>
          <a:spcPct val="20000"/>
        </a:spcBef>
        <a:buClrTx/>
        <a:buSzPct val="95000"/>
        <a:buFont typeface="Wingdings" pitchFamily="2" charset="2"/>
        <a:buChar char="q"/>
        <a:defRPr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342900" indent="-137160" algn="l" defTabSz="685800" rtl="0" eaLnBrk="1" latinLnBrk="0" hangingPunct="1">
        <a:spcBef>
          <a:spcPct val="20000"/>
        </a:spcBef>
        <a:buClrTx/>
        <a:buSzPct val="95000"/>
        <a:buFont typeface="Wingdings" pitchFamily="2" charset="2"/>
        <a:buChar char="§"/>
        <a:defRPr sz="15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548640" indent="-137160" algn="l" defTabSz="685800" rtl="0" eaLnBrk="1" latinLnBrk="0" hangingPunct="1">
        <a:spcBef>
          <a:spcPct val="20000"/>
        </a:spcBef>
        <a:buClrTx/>
        <a:buSzPct val="95000"/>
        <a:buFont typeface="Arial" pitchFamily="34" charset="0"/>
        <a:buChar char="•"/>
        <a:defRPr sz="1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754380" indent="-137160" algn="l" defTabSz="685800" rtl="0" eaLnBrk="1" latinLnBrk="0" hangingPunct="1">
        <a:spcBef>
          <a:spcPct val="20000"/>
        </a:spcBef>
        <a:buClrTx/>
        <a:buSzPct val="95000"/>
        <a:buFont typeface="Arial" pitchFamily="34" charset="0"/>
        <a:buChar char="•"/>
        <a:defRPr sz="12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891540" indent="-102870" algn="l" defTabSz="685800" rtl="0" eaLnBrk="1" latinLnBrk="0" hangingPunct="1">
        <a:spcBef>
          <a:spcPct val="20000"/>
        </a:spcBef>
        <a:buClrTx/>
        <a:buSzPct val="95000"/>
        <a:buFont typeface="Arial" pitchFamily="34" charset="0"/>
        <a:buChar char="•"/>
        <a:defRPr sz="1100" kern="1200" baseline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02870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16586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30302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180" indent="-13716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C3956-74A8-4124-8D1C-6CA953124940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EC205-6DB9-4FF0-9FCA-1E0B5A10F5ED}" type="slidenum">
              <a:rPr lang="en-US" smtClean="0"/>
              <a:t>‹#›</a:t>
            </a:fld>
            <a:endParaRPr lang="en-US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2010553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>
                <a:latin typeface="Candara" panose="020E0502030303020204" pitchFamily="34" charset="0"/>
              </a:rPr>
              <a:t>The Current State of Foster Care in Virginia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Sandra Karison, Director</a:t>
            </a:r>
          </a:p>
          <a:p>
            <a:r>
              <a:rPr lang="en-US" sz="3200" dirty="0"/>
              <a:t>Court Improvement Program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46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61272-DDA0-455E-ABD8-81EC7B23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095"/>
            <a:ext cx="6858000" cy="990600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2018 Virginia Legislative Update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2129C68-6201-4802-8806-FD16ED41A569}"/>
              </a:ext>
            </a:extLst>
          </p:cNvPr>
          <p:cNvSpPr txBox="1"/>
          <p:nvPr/>
        </p:nvSpPr>
        <p:spPr>
          <a:xfrm>
            <a:off x="457200" y="16764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3CF067D-5C03-4293-9308-C5CFAF9BCE5B}"/>
              </a:ext>
            </a:extLst>
          </p:cNvPr>
          <p:cNvSpPr txBox="1"/>
          <p:nvPr/>
        </p:nvSpPr>
        <p:spPr>
          <a:xfrm>
            <a:off x="457200" y="16764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HB 326  - venue for abuse or neglect proceedings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HB 278 - adjustment of GAL bills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HB 1219 - child’s preference for restoration of parental rights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SB 636, HB1333 - Kinship Guardianship Assistance Program (</a:t>
            </a:r>
            <a:r>
              <a:rPr lang="en-US" sz="2800" dirty="0" err="1">
                <a:latin typeface="Candara" panose="020E0502030303020204" pitchFamily="34" charset="0"/>
              </a:rPr>
              <a:t>KinGAP</a:t>
            </a:r>
            <a:r>
              <a:rPr lang="en-US" sz="2800" dirty="0">
                <a:latin typeface="Candara" panose="020E0502030303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77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61272-DDA0-455E-ABD8-81EC7B23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095"/>
            <a:ext cx="6858000" cy="990600"/>
          </a:xfrm>
        </p:spPr>
        <p:txBody>
          <a:bodyPr anchor="t">
            <a:noAutofit/>
          </a:bodyPr>
          <a:lstStyle/>
          <a:p>
            <a:r>
              <a:rPr lang="en-US" sz="3200" b="1" dirty="0" err="1">
                <a:latin typeface="Candara" panose="020E0502030303020204" pitchFamily="34" charset="0"/>
              </a:rPr>
              <a:t>KinGAP</a:t>
            </a:r>
            <a:r>
              <a:rPr lang="en-US" sz="3200" b="1" dirty="0">
                <a:latin typeface="Candara" panose="020E0502030303020204" pitchFamily="34" charset="0"/>
              </a:rPr>
              <a:t> </a:t>
            </a:r>
            <a:r>
              <a:rPr lang="en-US" sz="3200" b="1" dirty="0"/>
              <a:t>facilitates placements with relatives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2129C68-6201-4802-8806-FD16ED41A569}"/>
              </a:ext>
            </a:extLst>
          </p:cNvPr>
          <p:cNvSpPr txBox="1"/>
          <p:nvPr/>
        </p:nvSpPr>
        <p:spPr>
          <a:xfrm>
            <a:off x="457200" y="16764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3CF067D-5C03-4293-9308-C5CFAF9BCE5B}"/>
              </a:ext>
            </a:extLst>
          </p:cNvPr>
          <p:cNvSpPr txBox="1"/>
          <p:nvPr/>
        </p:nvSpPr>
        <p:spPr>
          <a:xfrm>
            <a:off x="457200" y="1600200"/>
            <a:ext cx="8229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Return home and adoption are not appropriate permanency options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Child in foster care in relative’s home for 6 months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Child is attached to prospective kin guardian</a:t>
            </a:r>
          </a:p>
          <a:p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Kin guardian is committed to permanently care for child</a:t>
            </a:r>
          </a:p>
          <a:p>
            <a:endParaRPr lang="en-US" sz="2800" dirty="0">
              <a:solidFill>
                <a:schemeClr val="accent3"/>
              </a:solidFill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0303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6314" y="1600200"/>
            <a:ext cx="8240486" cy="4399895"/>
          </a:xfrm>
        </p:spPr>
        <p:txBody>
          <a:bodyPr>
            <a:normAutofit/>
          </a:bodyPr>
          <a:lstStyle/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Child age 14 has been consulted</a:t>
            </a:r>
          </a:p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Child’s siblings are also eligible for placement</a:t>
            </a:r>
          </a:p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Kinship guardianship agreement  required</a:t>
            </a:r>
          </a:p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sz="2800" dirty="0">
              <a:latin typeface="Candara" panose="020E0502030303020204" pitchFamily="34" charset="0"/>
            </a:endParaRPr>
          </a:p>
          <a:p>
            <a:pPr marL="403225" indent="-403225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Specified payments allowed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DD339025-8E96-4763-B6B1-75F7379B9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5095"/>
            <a:ext cx="6858000" cy="990600"/>
          </a:xfrm>
        </p:spPr>
        <p:txBody>
          <a:bodyPr anchor="t">
            <a:noAutofit/>
          </a:bodyPr>
          <a:lstStyle/>
          <a:p>
            <a:r>
              <a:rPr lang="en-US" sz="3200" b="1" dirty="0" err="1">
                <a:latin typeface="Candara" panose="020E0502030303020204" pitchFamily="34" charset="0"/>
              </a:rPr>
              <a:t>KinGAP</a:t>
            </a:r>
            <a:r>
              <a:rPr lang="en-US" sz="3200" b="1" dirty="0">
                <a:latin typeface="Candara" panose="020E0502030303020204" pitchFamily="34" charset="0"/>
              </a:rPr>
              <a:t> </a:t>
            </a:r>
            <a:r>
              <a:rPr lang="en-US" sz="3200" b="1" dirty="0"/>
              <a:t>facilitates placements with relatives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4581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086CAB39-661A-4AA7-B070-A9E9A062A4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Guardians Ad Litem: Living with conflicting Expectations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xmlns="" id="{86793FC8-FCDB-4219-B0DD-665CDDEF81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9599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CECC36-D8AE-4484-9BF0-1B85E0098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781800" cy="12192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Number of children in foster care in Virginia has increased since 2014.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xmlns="" id="{A8208DA7-A10F-4AA5-BF24-DCAF4DA47C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3385399"/>
              </p:ext>
            </p:extLst>
          </p:nvPr>
        </p:nvGraphicFramePr>
        <p:xfrm>
          <a:off x="1181100" y="1752600"/>
          <a:ext cx="6781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A51D452-D871-4E56-994E-91982968A981}"/>
              </a:ext>
            </a:extLst>
          </p:cNvPr>
          <p:cNvSpPr txBox="1"/>
          <p:nvPr/>
        </p:nvSpPr>
        <p:spPr>
          <a:xfrm>
            <a:off x="7434942" y="2558142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(</a:t>
            </a:r>
            <a:r>
              <a:rPr lang="en-US" sz="1600" b="1" dirty="0">
                <a:solidFill>
                  <a:srgbClr val="FF0000"/>
                </a:solidFill>
                <a:latin typeface="Candara" panose="020E0502030303020204" pitchFamily="34" charset="0"/>
                <a:sym typeface="Wingdings" panose="05000000000000000000" pitchFamily="2" charset="2"/>
              </a:rPr>
              <a:t></a:t>
            </a:r>
            <a:r>
              <a:rPr lang="en-US" sz="1600" dirty="0">
                <a:latin typeface="Candara" panose="020E0502030303020204" pitchFamily="34" charset="0"/>
                <a:sym typeface="Wingdings" panose="05000000000000000000" pitchFamily="2" charset="2"/>
              </a:rPr>
              <a:t> </a:t>
            </a:r>
            <a:r>
              <a:rPr lang="en-US" sz="1600" b="1" dirty="0">
                <a:latin typeface="Candara" panose="020E0502030303020204" pitchFamily="34" charset="0"/>
                <a:sym typeface="Wingdings" panose="05000000000000000000" pitchFamily="2" charset="2"/>
              </a:rPr>
              <a:t>4.27%)</a:t>
            </a:r>
            <a:endParaRPr lang="en-US" sz="1600" b="1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75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B9268-8374-436D-A628-6CB099D6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14384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Top 5 conditions of removal have remained consistent over past 5 years; order has shifted.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5C25F3A5-B008-4A81-A7BE-6365072BEB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98400141"/>
              </p:ext>
            </p:extLst>
          </p:nvPr>
        </p:nvGraphicFramePr>
        <p:xfrm>
          <a:off x="1219200" y="1763488"/>
          <a:ext cx="7141028" cy="4201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83F29DC2-5F58-4378-8930-97D371752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114397"/>
              </p:ext>
            </p:extLst>
          </p:nvPr>
        </p:nvGraphicFramePr>
        <p:xfrm>
          <a:off x="560616" y="2982683"/>
          <a:ext cx="533400" cy="29173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xmlns="" val="1119195313"/>
                    </a:ext>
                  </a:extLst>
                </a:gridCol>
              </a:tblGrid>
              <a:tr h="5834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1</a:t>
                      </a:r>
                    </a:p>
                  </a:txBody>
                  <a:tcPr vert="wordArt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2996785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2</a:t>
                      </a:r>
                    </a:p>
                  </a:txBody>
                  <a:tcPr vert="wordArt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00941084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3</a:t>
                      </a:r>
                    </a:p>
                  </a:txBody>
                  <a:tcPr vert="wordArt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44869714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4</a:t>
                      </a:r>
                    </a:p>
                  </a:txBody>
                  <a:tcPr vert="wordArt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61464170"/>
                  </a:ext>
                </a:extLst>
              </a:tr>
              <a:tr h="58347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5</a:t>
                      </a:r>
                    </a:p>
                  </a:txBody>
                  <a:tcPr vert="wordArtVert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55876077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C97B25-9CE6-4C5F-9B37-47CF311C161E}"/>
              </a:ext>
            </a:extLst>
          </p:cNvPr>
          <p:cNvSpPr txBox="1"/>
          <p:nvPr/>
        </p:nvSpPr>
        <p:spPr>
          <a:xfrm>
            <a:off x="966108" y="6061864"/>
            <a:ext cx="5840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ndara" panose="020E0502030303020204" pitchFamily="34" charset="0"/>
              </a:rPr>
              <a:t>* Number of children for which condition was identified at last removal.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679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9B9268-8374-436D-A628-6CB099D6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1295400"/>
          </a:xfrm>
        </p:spPr>
        <p:txBody>
          <a:bodyPr anchor="t">
            <a:no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Top 5 conditions of removal have remained consistent over past 5 years; order has shifted.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391C5243-B9B6-4B93-9082-86E48CE927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3878194"/>
              </p:ext>
            </p:extLst>
          </p:nvPr>
        </p:nvGraphicFramePr>
        <p:xfrm>
          <a:off x="914400" y="1752600"/>
          <a:ext cx="71628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ight Brace 2">
            <a:extLst>
              <a:ext uri="{FF2B5EF4-FFF2-40B4-BE49-F238E27FC236}">
                <a16:creationId xmlns:a16="http://schemas.microsoft.com/office/drawing/2014/main" xmlns="" id="{5F508160-A92C-40AA-BDBB-323D46DC8E54}"/>
              </a:ext>
            </a:extLst>
          </p:cNvPr>
          <p:cNvSpPr/>
          <p:nvPr/>
        </p:nvSpPr>
        <p:spPr>
          <a:xfrm>
            <a:off x="5486400" y="3505200"/>
            <a:ext cx="304800" cy="762000"/>
          </a:xfrm>
          <a:prstGeom prst="rightBrac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2780F40-B838-4121-9A46-20875D4B80E9}"/>
              </a:ext>
            </a:extLst>
          </p:cNvPr>
          <p:cNvSpPr txBox="1"/>
          <p:nvPr/>
        </p:nvSpPr>
        <p:spPr>
          <a:xfrm>
            <a:off x="827316" y="6050975"/>
            <a:ext cx="5840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ndara" panose="020E0502030303020204" pitchFamily="34" charset="0"/>
              </a:rPr>
              <a:t>* Number of children for which condition was identified at last removal.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70799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51F5A3B-8DBA-462E-B8B3-017025A0F1FD}"/>
              </a:ext>
            </a:extLst>
          </p:cNvPr>
          <p:cNvSpPr txBox="1"/>
          <p:nvPr/>
        </p:nvSpPr>
        <p:spPr>
          <a:xfrm>
            <a:off x="457200" y="6096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ndara" panose="020E0502030303020204" pitchFamily="34" charset="0"/>
              </a:rPr>
              <a:t>Joint Project between CIP and VDSS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8CD4327-C983-4344-92D0-0041CEACA0B7}"/>
              </a:ext>
            </a:extLst>
          </p:cNvPr>
          <p:cNvSpPr txBox="1"/>
          <p:nvPr/>
        </p:nvSpPr>
        <p:spPr>
          <a:xfrm>
            <a:off x="457200" y="1676400"/>
            <a:ext cx="8229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latin typeface="Candara" panose="020E0502030303020204" pitchFamily="34" charset="0"/>
              </a:rPr>
              <a:t>Operation Permanency</a:t>
            </a:r>
          </a:p>
          <a:p>
            <a:endParaRPr lang="en-US" sz="2800" b="1" dirty="0">
              <a:solidFill>
                <a:srgbClr val="FF3399"/>
              </a:solidFill>
              <a:latin typeface="Candara" panose="020E0502030303020204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Candara" panose="020E0502030303020204" pitchFamily="34" charset="0"/>
              </a:rPr>
              <a:t>Focuses on Children in foster care</a:t>
            </a:r>
          </a:p>
          <a:p>
            <a:endParaRPr lang="en-US" sz="2800" b="1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685800" indent="-338138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24 months or longer</a:t>
            </a:r>
          </a:p>
          <a:p>
            <a:pPr marL="347662"/>
            <a:endParaRPr lang="en-US" sz="2800" dirty="0">
              <a:latin typeface="Candara" panose="020E0502030303020204" pitchFamily="34" charset="0"/>
            </a:endParaRPr>
          </a:p>
          <a:p>
            <a:pPr marL="685800" indent="-338138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Whose parents’ rights have been terminated</a:t>
            </a:r>
          </a:p>
          <a:p>
            <a:pPr marL="347662"/>
            <a:endParaRPr lang="en-US" sz="2800" dirty="0">
              <a:latin typeface="Candara" panose="020E0502030303020204" pitchFamily="34" charset="0"/>
            </a:endParaRPr>
          </a:p>
          <a:p>
            <a:pPr marL="685800" indent="-338138">
              <a:buFont typeface="Wingdings" panose="05000000000000000000" pitchFamily="2" charset="2"/>
              <a:buChar char="§"/>
            </a:pPr>
            <a:r>
              <a:rPr lang="en-US" sz="2800" dirty="0">
                <a:latin typeface="Candara" panose="020E0502030303020204" pitchFamily="34" charset="0"/>
              </a:rPr>
              <a:t>Who have no permanent placement identified</a:t>
            </a:r>
            <a:endParaRPr lang="en-US" sz="2000" dirty="0">
              <a:solidFill>
                <a:schemeClr val="bg1"/>
              </a:solidFill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027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61272-DDA0-455E-ABD8-81EC7B23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990600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Re-envisioning Child Welfare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2129C68-6201-4802-8806-FD16ED41A569}"/>
              </a:ext>
            </a:extLst>
          </p:cNvPr>
          <p:cNvSpPr txBox="1"/>
          <p:nvPr/>
        </p:nvSpPr>
        <p:spPr>
          <a:xfrm>
            <a:off x="457200" y="1676400"/>
            <a:ext cx="80772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  <a:latin typeface="Candara" panose="020E0502030303020204" pitchFamily="34" charset="0"/>
              </a:rPr>
              <a:t>Families First Prevention Services Act (FFPSA)</a:t>
            </a:r>
          </a:p>
          <a:p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Included in the federal </a:t>
            </a:r>
            <a:r>
              <a:rPr lang="en-US" sz="2800" b="1" dirty="0">
                <a:latin typeface="Candara" panose="020E0502030303020204" pitchFamily="34" charset="0"/>
              </a:rPr>
              <a:t>Bipartisan Budget Act of 2018 </a:t>
            </a:r>
            <a:r>
              <a:rPr lang="en-US" sz="2800" dirty="0">
                <a:latin typeface="Candara" panose="020E0502030303020204" pitchFamily="34" charset="0"/>
              </a:rPr>
              <a:t>signed into law on </a:t>
            </a:r>
            <a:r>
              <a:rPr lang="en-US" sz="2800" b="1" dirty="0">
                <a:latin typeface="Candara" panose="020E0502030303020204" pitchFamily="34" charset="0"/>
              </a:rPr>
              <a:t>February 9, 2018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b="1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Biggest change to Title IV-E since established in 1980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644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61272-DDA0-455E-ABD8-81EC7B23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1047095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Re-envisioning Child Welfare</a:t>
            </a:r>
            <a:br>
              <a:rPr lang="en-US" sz="3200" b="1" dirty="0">
                <a:latin typeface="Candara" panose="020E0502030303020204" pitchFamily="34" charset="0"/>
              </a:rPr>
            </a:br>
            <a:endParaRPr lang="en-US" sz="3200" b="1" dirty="0">
              <a:latin typeface="Candara" panose="020E05020303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2129C68-6201-4802-8806-FD16ED41A569}"/>
              </a:ext>
            </a:extLst>
          </p:cNvPr>
          <p:cNvSpPr txBox="1"/>
          <p:nvPr/>
        </p:nvSpPr>
        <p:spPr>
          <a:xfrm>
            <a:off x="457200" y="16764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3CF067D-5C03-4293-9308-C5CFAF9BCE5B}"/>
              </a:ext>
            </a:extLst>
          </p:cNvPr>
          <p:cNvSpPr txBox="1"/>
          <p:nvPr/>
        </p:nvSpPr>
        <p:spPr>
          <a:xfrm>
            <a:off x="457200" y="1600200"/>
            <a:ext cx="8229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1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bg1"/>
                </a:solidFill>
                <a:latin typeface="Candara" panose="020E0502030303020204" pitchFamily="34" charset="0"/>
              </a:rPr>
              <a:t>Expands IV-E funding for time-limited services to </a:t>
            </a:r>
            <a:r>
              <a:rPr lang="en-US" sz="2800" i="1" dirty="0">
                <a:solidFill>
                  <a:schemeClr val="bg1"/>
                </a:solidFill>
                <a:latin typeface="Candara" panose="020E0502030303020204" pitchFamily="34" charset="0"/>
              </a:rPr>
              <a:t>prevent</a:t>
            </a:r>
            <a:r>
              <a:rPr lang="en-US" sz="2800" dirty="0">
                <a:solidFill>
                  <a:schemeClr val="bg1"/>
                </a:solidFill>
                <a:latin typeface="Candara" panose="020E0502030303020204" pitchFamily="34" charset="0"/>
              </a:rPr>
              <a:t> placements in foster care</a:t>
            </a:r>
          </a:p>
          <a:p>
            <a:pPr marL="0" lvl="1"/>
            <a:endParaRPr lang="en-US" sz="28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Candara" panose="020E0502030303020204" pitchFamily="34" charset="0"/>
              </a:rPr>
              <a:t>Services - specified categories, evidence-based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schemeClr val="bg1"/>
              </a:solidFill>
              <a:latin typeface="Candara" panose="020E050203030302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chemeClr val="bg1"/>
                </a:solidFill>
                <a:latin typeface="Candara" panose="020E0502030303020204" pitchFamily="34" charset="0"/>
              </a:rPr>
              <a:t>For parents or relatives caring for children who are “candidates for foster care” and youth in foster care who are pregnant or parenting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635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161272-DDA0-455E-ABD8-81EC7B23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6858000" cy="1047095"/>
          </a:xfrm>
        </p:spPr>
        <p:txBody>
          <a:bodyPr anchor="t">
            <a:norm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Re-envisioning Child Welfare</a:t>
            </a:r>
            <a:br>
              <a:rPr lang="en-US" sz="3200" b="1" dirty="0">
                <a:latin typeface="Candara" panose="020E0502030303020204" pitchFamily="34" charset="0"/>
              </a:rPr>
            </a:br>
            <a:endParaRPr lang="en-US" sz="3200" b="1" dirty="0">
              <a:latin typeface="Candara" panose="020E05020303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2129C68-6201-4802-8806-FD16ED41A569}"/>
              </a:ext>
            </a:extLst>
          </p:cNvPr>
          <p:cNvSpPr txBox="1"/>
          <p:nvPr/>
        </p:nvSpPr>
        <p:spPr>
          <a:xfrm>
            <a:off x="457200" y="1676400"/>
            <a:ext cx="807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3CF067D-5C03-4293-9308-C5CFAF9BCE5B}"/>
              </a:ext>
            </a:extLst>
          </p:cNvPr>
          <p:cNvSpPr txBox="1"/>
          <p:nvPr/>
        </p:nvSpPr>
        <p:spPr>
          <a:xfrm>
            <a:off x="457200" y="1643743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Restricts IV-E funding for children in foster care placed in congregate/group settings to those in a “Qualified Residential Treatment Program”</a:t>
            </a:r>
          </a:p>
          <a:p>
            <a:endParaRPr lang="en-US" sz="28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Reauthorizes Court Improvement Program; CIP role is training legal community on QRTP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9519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863D3B-4C69-41E0-9957-536640800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Candara" panose="020E0502030303020204" pitchFamily="34" charset="0"/>
              </a:rPr>
              <a:t>Federal Title IV-E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C9D364D-DDCA-4110-A2BB-4B08D566A36C}"/>
              </a:ext>
            </a:extLst>
          </p:cNvPr>
          <p:cNvSpPr txBox="1"/>
          <p:nvPr/>
        </p:nvSpPr>
        <p:spPr>
          <a:xfrm>
            <a:off x="457200" y="1595021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Purpose is to monitor compliance with certain eligibility requirements, including judicial determinations on “contrary to the welfare” and reasonable efforts”</a:t>
            </a:r>
          </a:p>
          <a:p>
            <a:endParaRPr lang="en-US" sz="24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Scheduled for </a:t>
            </a:r>
            <a:r>
              <a:rPr lang="en-US" sz="2800" b="1" dirty="0">
                <a:latin typeface="Candara" panose="020E0502030303020204" pitchFamily="34" charset="0"/>
              </a:rPr>
              <a:t>week of September 29, 2019</a:t>
            </a:r>
          </a:p>
          <a:p>
            <a:endParaRPr lang="en-US" sz="2400" dirty="0">
              <a:latin typeface="Candara" panose="020E0502030303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latin typeface="Candara" panose="020E0502030303020204" pitchFamily="34" charset="0"/>
              </a:rPr>
              <a:t>80 cases will be examined; selected from among those involving children for whom a title IV-E foster care maintenance payment was made between 10/1/18 through 3/31/19</a:t>
            </a:r>
          </a:p>
          <a:p>
            <a:endParaRPr lang="en-US" sz="28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899963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6fd9cb65-c9c0-4dbd-b937-5056c84e299b"/>
  <p:tag name="TAG_BACKING_FORM_KEY" val="1837300-c:\users\lbattin\documents\forms\template.pptx"/>
  <p:tag name="ARTICULATE_PRESENTER_VERSION" val="7"/>
  <p:tag name="ARTICULATE_SLIDE_THUMBNAIL_REFRESH" val="1"/>
  <p:tag name="ARTICULATE_SLIDE_COUNT" val="13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5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8CD64F"/>
      </a:accent1>
      <a:accent2>
        <a:srgbClr val="EB8803"/>
      </a:accent2>
      <a:accent3>
        <a:srgbClr val="00B0F0"/>
      </a:accent3>
      <a:accent4>
        <a:srgbClr val="EA157A"/>
      </a:accent4>
      <a:accent5>
        <a:srgbClr val="738AC8"/>
      </a:accent5>
      <a:accent6>
        <a:srgbClr val="1AB39F"/>
      </a:accent6>
      <a:hlink>
        <a:srgbClr val="002060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5288</TotalTime>
  <Words>517</Words>
  <Application>Microsoft Office PowerPoint</Application>
  <PresentationFormat>On-screen Show (4:3)</PresentationFormat>
  <Paragraphs>98</Paragraphs>
  <Slides>13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Clarity</vt:lpstr>
      <vt:lpstr>Custom Design</vt:lpstr>
      <vt:lpstr>The Current State of Foster Care in Virginia</vt:lpstr>
      <vt:lpstr>Number of children in foster care in Virginia has increased since 2014.</vt:lpstr>
      <vt:lpstr>Top 5 conditions of removal have remained consistent over past 5 years; order has shifted. </vt:lpstr>
      <vt:lpstr>Top 5 conditions of removal have remained consistent over past 5 years; order has shifted.</vt:lpstr>
      <vt:lpstr>PowerPoint Presentation</vt:lpstr>
      <vt:lpstr>Re-envisioning Child Welfare</vt:lpstr>
      <vt:lpstr>Re-envisioning Child Welfare </vt:lpstr>
      <vt:lpstr>Re-envisioning Child Welfare </vt:lpstr>
      <vt:lpstr>Federal Title IV-E Review</vt:lpstr>
      <vt:lpstr>2018 Virginia Legislative Update</vt:lpstr>
      <vt:lpstr>KinGAP facilitates placements with relatives</vt:lpstr>
      <vt:lpstr>KinGAP facilitates placements with relatives</vt:lpstr>
      <vt:lpstr>Guardians Ad Litem: Living with conflicting Expectations</vt:lpstr>
    </vt:vector>
  </TitlesOfParts>
  <Company>Supreme Court of Virginia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Battin</dc:creator>
  <cp:lastModifiedBy>Bethany McClanahan</cp:lastModifiedBy>
  <cp:revision>416</cp:revision>
  <cp:lastPrinted>2018-08-31T16:44:14Z</cp:lastPrinted>
  <dcterms:created xsi:type="dcterms:W3CDTF">2014-10-16T13:56:53Z</dcterms:created>
  <dcterms:modified xsi:type="dcterms:W3CDTF">2018-08-31T16:46:26Z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Presentation5 [Compatibility Mode]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628532A6-CAD4-458C-B7CF-485C1C3F07E8</vt:lpwstr>
  </property>
  <property fmtid="{D5CDD505-2E9C-101B-9397-08002B2CF9AE}" pid="6" name="ArticulateProjectFull">
    <vt:lpwstr>Z:\programs_projects\bpc_program\2018\16th Judicial District\karison_state of foster care in VA.ppta</vt:lpwstr>
  </property>
</Properties>
</file>