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7010400" cy="92964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Source Code Pro" charset="0"/>
      <p:regular r:id="rId28"/>
      <p:bold r:id="rId29"/>
    </p:embeddedFont>
    <p:embeddedFont>
      <p:font typeface="Amatic SC" charset="-79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99" d="100"/>
          <a:sy n="99" d="100"/>
        </p:scale>
        <p:origin x="-1338" y="-7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93AB6B-2EB2-4196-AEA5-117F6124F1E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DB2056-F3BF-4C43-B46F-3FB6A93FC3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50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02992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dbe63f5c4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dbe63f5c4_0_9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e5575330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e55753302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e5575330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e55753302_0_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5575330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e55753302_0_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e5575330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e55753302_0_1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e5575330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e55753302_0_2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e5575330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e55753302_0_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e5575330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e55753302_0_3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e5575330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e55753302_0_3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e5575330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e55753302_0_4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be63f5c4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dbe63f5c4_0_4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e55753302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e55753302_0_4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dbe63f5c4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dbe63f5c4_0_5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dbe63f5c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dbe63f5c4_0_6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be63f5c4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be63f5c4_0_6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dbe63f5c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dbe63f5c4_0_7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be63f5c4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be63f5c4_0_7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be63f5c4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dbe63f5c4_0_8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dbe63f5c4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dbe63f5c4_0_9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Sexualized Behaviors in Children and Teens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Offender or Victim?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End of the Pool</a:t>
            </a:r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Proper names for body parts – Penis, Vagina, Breasts</a:t>
            </a:r>
            <a:endParaRPr sz="32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Calibri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Comfortable conversations about sex</a:t>
            </a:r>
            <a:endParaRPr sz="32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Calibri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Sex education and safe exploration of questions and concerns about sex </a:t>
            </a:r>
            <a:endParaRPr sz="32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Example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16 year old male with history of extensive viewing of pornography and inappropriate/unwelcome touching of female classmates.  5 year old sister tells her mother that her brother attempted to touch her private part. </a:t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None/>
            </a:pPr>
            <a:r>
              <a:rPr lang="en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Lets talk about what I did, but more importantly what I learned….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Pay Attention To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Bullying or attempting to parent or control younger children in the home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Disconnected from feelings or understanding consequences of their actions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Problems engaging with others their own age/developmental level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Fears of Sexualized Behaviors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Child has been sexually abused themselves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Child/Adolescent will go on to abuse in the future (be a pedophile)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Talking about private parts will only make them want to offend more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They are not “fixable” and need to be institutionalized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Reality of Sexualized Behaviors</a:t>
            </a:r>
            <a:endParaRPr/>
          </a:p>
        </p:txBody>
      </p:sp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6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Research shows that most children with sexual behavior problems have </a:t>
            </a:r>
            <a:r>
              <a:rPr lang="en" sz="24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not </a:t>
            </a:r>
            <a:r>
              <a:rPr lang="en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been sexually abused themselves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21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Sexual abuse is </a:t>
            </a:r>
            <a:r>
              <a:rPr lang="en" sz="24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connected to future adolescent/adult offending </a:t>
            </a:r>
            <a:endParaRPr sz="2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21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Calibri"/>
              <a:buChar char="•"/>
            </a:pPr>
            <a:r>
              <a:rPr lang="en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The majority of teens with sexualized behaviors will grow into adults with </a:t>
            </a:r>
            <a:r>
              <a:rPr lang="en" sz="2400" b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en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arrests or reports for sex crimes</a:t>
            </a:r>
            <a:endParaRPr sz="2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921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Arial"/>
              <a:buChar char="•"/>
            </a:pPr>
            <a:r>
              <a:rPr lang="en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Children’s sexual behavior problems are very different from adults who sexually offend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Youth Versus Adults</a:t>
            </a:r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4112400" cy="3771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Youth </a:t>
            </a:r>
            <a:endParaRPr u="sng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Difficulty reading social cues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Socially rejected or isolated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Lack impulse control and decision-making skills 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Peak of sexual development/puberty </a:t>
            </a:r>
            <a:endParaRPr sz="1400">
              <a:solidFill>
                <a:srgbClr val="000000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Treatment tends to be more effective with lower rates of recidivism</a:t>
            </a:r>
            <a:endParaRPr sz="1400">
              <a:solidFill>
                <a:srgbClr val="000000"/>
              </a:solidFill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9" name="Google Shape;149;p27"/>
          <p:cNvSpPr txBox="1"/>
          <p:nvPr/>
        </p:nvSpPr>
        <p:spPr>
          <a:xfrm>
            <a:off x="4783825" y="1228750"/>
            <a:ext cx="4048500" cy="3771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latin typeface="Source Code Pro"/>
                <a:ea typeface="Source Code Pro"/>
                <a:cs typeface="Source Code Pro"/>
                <a:sym typeface="Source Code Pro"/>
              </a:rPr>
              <a:t>Adult</a:t>
            </a: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Charismatic and manipulative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Gain trust of youth and caregivers easily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Patient and goal-oriented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Sexual attraction to youth and/or desire to show dominance over another person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Code Pro"/>
                <a:ea typeface="Source Code Pro"/>
                <a:cs typeface="Source Code Pro"/>
                <a:sym typeface="Source Code Pro"/>
              </a:rPr>
              <a:t>Treatment tends to be less effective </a:t>
            </a: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Sexualized Behaviors Groups</a:t>
            </a:r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Sexually Reactive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Extensive, Mutual Sexual Behaviors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Children Who Molest Other Children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 Matters</a:t>
            </a:r>
            <a:endParaRPr/>
          </a:p>
        </p:txBody>
      </p:sp>
      <p:sp>
        <p:nvSpPr>
          <p:cNvPr id="161" name="Google Shape;161;p2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73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These children have learned behaviors, attitudes and feelings that can be unlearned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A safe environment for children with sexual behavior problems is essential for future development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Children will absorb the behaviors, values, attitudes and feelings of those around them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Cognitive-Behavioral Techniques</a:t>
            </a:r>
            <a:endParaRPr/>
          </a:p>
        </p:txBody>
      </p:sp>
      <p:sp>
        <p:nvSpPr>
          <p:cNvPr id="167" name="Google Shape;167;p3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960"/>
              <a:buFont typeface="Arial"/>
              <a:buChar char="•"/>
            </a:pPr>
            <a:r>
              <a:rPr lang="en" sz="296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Feelings identification and expression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953734"/>
              </a:buClr>
              <a:buSzPts val="2960"/>
              <a:buFont typeface="Arial"/>
              <a:buChar char="•"/>
            </a:pPr>
            <a:r>
              <a:rPr lang="en" sz="296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Social skills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953734"/>
              </a:buClr>
              <a:buSzPts val="2960"/>
              <a:buFont typeface="Arial"/>
              <a:buChar char="•"/>
            </a:pPr>
            <a:r>
              <a:rPr lang="en" sz="296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Behavior management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953734"/>
              </a:buClr>
              <a:buSzPts val="2960"/>
              <a:buFont typeface="Arial"/>
              <a:buChar char="•"/>
            </a:pPr>
            <a:r>
              <a:rPr lang="en" sz="296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Sex education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953734"/>
              </a:buClr>
              <a:buSzPts val="2960"/>
              <a:buFont typeface="Arial"/>
              <a:buChar char="•"/>
            </a:pPr>
            <a:r>
              <a:rPr lang="en" sz="296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Parent/Caregiver training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953734"/>
              </a:buClr>
              <a:buSzPts val="2960"/>
              <a:buFont typeface="Arial"/>
              <a:buChar char="•"/>
            </a:pPr>
            <a:r>
              <a:rPr lang="en" sz="296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Boundary management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Trauma Therapy </a:t>
            </a:r>
            <a:endParaRPr/>
          </a:p>
        </p:txBody>
      </p:sp>
      <p:sp>
        <p:nvSpPr>
          <p:cNvPr id="173" name="Google Shape;173;p3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8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EMDR (Eye Movement Desensitization Reprocessing)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Internal Family Systems (parts of self) 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Play Therapy (sand tray, containers, etc.) </a:t>
            </a:r>
            <a:endParaRPr sz="12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2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2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None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Create a sense of safety, connect with emotions of past trauma, re-connect to healthy self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Language is Important 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11700" y="1882350"/>
            <a:ext cx="3980700" cy="25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Purposeful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Malicious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Dangerous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Needs be watched/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Put in jail</a:t>
            </a:r>
            <a:endParaRPr/>
          </a:p>
        </p:txBody>
      </p:sp>
      <p:sp>
        <p:nvSpPr>
          <p:cNvPr id="64" name="Google Shape;64;p14"/>
          <p:cNvSpPr txBox="1"/>
          <p:nvPr/>
        </p:nvSpPr>
        <p:spPr>
          <a:xfrm>
            <a:off x="599550" y="1342775"/>
            <a:ext cx="3405000" cy="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Offender</a:t>
            </a:r>
            <a:endParaRPr sz="3000"/>
          </a:p>
        </p:txBody>
      </p:sp>
      <p:sp>
        <p:nvSpPr>
          <p:cNvPr id="65" name="Google Shape;65;p14"/>
          <p:cNvSpPr txBox="1"/>
          <p:nvPr/>
        </p:nvSpPr>
        <p:spPr>
          <a:xfrm>
            <a:off x="4951675" y="1342775"/>
            <a:ext cx="3405000" cy="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Victim</a:t>
            </a:r>
            <a:endParaRPr sz="3000"/>
          </a:p>
        </p:txBody>
      </p:sp>
      <p:sp>
        <p:nvSpPr>
          <p:cNvPr id="66" name="Google Shape;66;p14"/>
          <p:cNvSpPr txBox="1"/>
          <p:nvPr/>
        </p:nvSpPr>
        <p:spPr>
          <a:xfrm>
            <a:off x="4747850" y="1966275"/>
            <a:ext cx="3980700" cy="8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4827800" y="1948350"/>
            <a:ext cx="38208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Innocent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Needs help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Learned behavior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Harmed by someone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6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sp>
        <p:nvSpPr>
          <p:cNvPr id="179" name="Google Shape;179;p3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4800"/>
              <a:t>???</a:t>
            </a:r>
            <a:endParaRPr sz="4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/>
              <a:t>Sexual Exploration is Normal and Healthy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359675" y="1354825"/>
            <a:ext cx="8520600" cy="34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Explore bodies by looking and touching (i.e. playing doctor)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Explore gender roles/behaviors (playing house)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Children involved in natural and healthy sexual play are of similar age, size and developmental status and do so voluntarily 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17500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2800"/>
              <a:buFont typeface="Arial"/>
              <a:buChar char="•"/>
            </a:pPr>
            <a:r>
              <a:rPr lang="en" sz="2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When told to stop these behaviors typically do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Sexual Behaviors are Very Common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1642550" y="4567975"/>
            <a:ext cx="6402300" cy="4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survey of 339 U.S. Child Welfare and Mental Health Professionals</a:t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700" y="987886"/>
            <a:ext cx="8295600" cy="38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Healthy Exploration to Problematic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16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Problematic Sexual Behaviors are defined as behaviors which are initiated by a child that involve sexual body parts and are considered developmentally inappropriate and/or potentially harmful to themselves or someone else (Silovsky &amp; Bonner, 2003).</a:t>
            </a:r>
            <a:endParaRPr sz="1400"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7"/>
          <p:cNvSpPr txBox="1"/>
          <p:nvPr/>
        </p:nvSpPr>
        <p:spPr>
          <a:xfrm>
            <a:off x="311700" y="2901475"/>
            <a:ext cx="8344500" cy="213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watching porn       poor supervision   sexual abuse </a:t>
            </a:r>
            <a:endParaRPr sz="28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lack of emotional connection to family or others    </a:t>
            </a:r>
            <a:endParaRPr sz="28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physical/emotional abuse and/or neglect   </a:t>
            </a:r>
            <a:endParaRPr sz="28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sexualized home environment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Example</a:t>
            </a:r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44750"/>
            <a:ext cx="8520600" cy="371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None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7 year old female in foster care removed from biological mother due to domestic violence exposure.  Foster mother comes to me about concerns that child is masturbating.  </a:t>
            </a:r>
            <a:endParaRPr sz="32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None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Lets talk about what I did, but more importantly what I learned….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Deep into the Pool Do You Go?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8525" y="1093850"/>
            <a:ext cx="6170700" cy="398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Respond To Behaviors Matters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10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If you choose to work with teens and/or children you must be in the pool. </a:t>
            </a:r>
            <a:endParaRPr sz="2400"/>
          </a:p>
        </p:txBody>
      </p:sp>
      <p:sp>
        <p:nvSpPr>
          <p:cNvPr id="106" name="Google Shape;106;p20"/>
          <p:cNvSpPr txBox="1"/>
          <p:nvPr/>
        </p:nvSpPr>
        <p:spPr>
          <a:xfrm>
            <a:off x="311700" y="2005200"/>
            <a:ext cx="85206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Calibri"/>
              <a:buAutoNum type="arabicParenR"/>
            </a:pPr>
            <a:r>
              <a:rPr lang="en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Find your comfort zone </a:t>
            </a:r>
            <a:endParaRPr sz="2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Calibri"/>
              <a:buAutoNum type="arabicParenR"/>
            </a:pPr>
            <a:r>
              <a:rPr lang="en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Be willing to have the conversation over and over as many times as it is needed</a:t>
            </a:r>
            <a:endParaRPr sz="2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Calibri"/>
              <a:buAutoNum type="arabicParenR"/>
            </a:pPr>
            <a:r>
              <a:rPr lang="en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DO NOT punish, shame, over-react, or do any other actions that will cause the child guilt</a:t>
            </a:r>
            <a:endParaRPr sz="2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Calibri"/>
              <a:buAutoNum type="arabicParenR"/>
            </a:pPr>
            <a:r>
              <a:rPr lang="en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Remain curious and compassionate and kind</a:t>
            </a:r>
            <a:endParaRPr sz="2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spcBef>
                <a:spcPts val="640"/>
              </a:spcBef>
              <a:spcAft>
                <a:spcPts val="0"/>
              </a:spcAft>
              <a:buClr>
                <a:srgbClr val="953734"/>
              </a:buClr>
              <a:buSzPts val="2400"/>
              <a:buFont typeface="Calibri"/>
              <a:buAutoNum type="arabicParenR"/>
            </a:pPr>
            <a:r>
              <a:rPr lang="en" sz="24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DO NOT withhold affection </a:t>
            </a:r>
            <a:endParaRPr sz="2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rtl="0">
              <a:spcBef>
                <a:spcPts val="640"/>
              </a:spcBef>
              <a:spcAft>
                <a:spcPts val="0"/>
              </a:spcAft>
              <a:buNone/>
            </a:pPr>
            <a:endParaRPr sz="24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Shallow End of the Pool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Arial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Private parts – keep yours private, don’t touch other people’s private parts (bathing suit areas)</a:t>
            </a:r>
            <a:endParaRPr sz="32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Calibri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Boundaries - knock on closed doors, one person in the bathroom at a time, etc. </a:t>
            </a:r>
            <a:endParaRPr sz="32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4"/>
              </a:buClr>
              <a:buSzPts val="3200"/>
              <a:buFont typeface="Calibri"/>
              <a:buChar char="•"/>
            </a:pPr>
            <a:r>
              <a:rPr lang="en" sz="320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Clear expectations about behaviors and consequences for not following them </a:t>
            </a:r>
            <a:endParaRPr sz="32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753</Words>
  <Application>Microsoft Office PowerPoint</Application>
  <PresentationFormat>On-screen Show (16:9)</PresentationFormat>
  <Paragraphs>109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Source Code Pro</vt:lpstr>
      <vt:lpstr>Amatic SC</vt:lpstr>
      <vt:lpstr>Beach Day</vt:lpstr>
      <vt:lpstr>Sexualized Behaviors in Children and Teens</vt:lpstr>
      <vt:lpstr>Language is Important </vt:lpstr>
      <vt:lpstr>Sexual Exploration is Normal and Healthy</vt:lpstr>
      <vt:lpstr>Sexual Behaviors are Very Common</vt:lpstr>
      <vt:lpstr>From Healthy Exploration to Problematic</vt:lpstr>
      <vt:lpstr>Case Example</vt:lpstr>
      <vt:lpstr>How Deep into the Pool Do You Go?</vt:lpstr>
      <vt:lpstr>How We Respond To Behaviors Matters</vt:lpstr>
      <vt:lpstr>Shallow End of the Pool</vt:lpstr>
      <vt:lpstr>Deep End of the Pool</vt:lpstr>
      <vt:lpstr>Case Example</vt:lpstr>
      <vt:lpstr>What to Pay Attention To</vt:lpstr>
      <vt:lpstr>Fears of Sexualized Behaviors</vt:lpstr>
      <vt:lpstr>The Reality of Sexualized Behaviors</vt:lpstr>
      <vt:lpstr>Youth Versus Adults</vt:lpstr>
      <vt:lpstr>Sexualized Behaviors Groups</vt:lpstr>
      <vt:lpstr>Environment Matters</vt:lpstr>
      <vt:lpstr>Cognitive-Behavioral Techniques</vt:lpstr>
      <vt:lpstr>Trauma Therapy 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Sexualized Behaviors in Children and Teens</dc:title>
  <dc:creator>Frank  W. Somerville</dc:creator>
  <cp:lastModifiedBy>Bethany McClanahan</cp:lastModifiedBy>
  <cp:revision>1</cp:revision>
  <cp:lastPrinted>2018-08-30T20:06:46Z</cp:lastPrinted>
  <dcterms:modified xsi:type="dcterms:W3CDTF">2018-08-30T20:08:25Z</dcterms:modified>
</cp:coreProperties>
</file>