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6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202CB0D-28E1-4867-81EC-3F6EACDCD67B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</p14:sldIdLst>
        </p14:section>
        <p14:section name="Untitled Section" id="{6EA6F951-5F62-4379-8DFA-5B318DBF5E28}">
          <p14:sldIdLst>
            <p14:sldId id="285"/>
            <p14:sldId id="287"/>
            <p14:sldId id="288"/>
            <p14:sldId id="28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5501" autoAdjust="0"/>
  </p:normalViewPr>
  <p:slideViewPr>
    <p:cSldViewPr>
      <p:cViewPr>
        <p:scale>
          <a:sx n="77" d="100"/>
          <a:sy n="77" d="100"/>
        </p:scale>
        <p:origin x="-66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4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ACEFDDCE-7553-4D39-8F94-CDA46EB14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06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77292741-CEA4-45F0-B121-6FDCE4C38628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EE8E18EE-CC4B-4541-9062-950EEC85D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42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E18EE-CC4B-4541-9062-950EEC85DAC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07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1F17-C9A7-42B9-B471-6527AB54ED50}" type="datetime1">
              <a:rPr lang="en-US" smtClean="0"/>
              <a:t>3/23/2015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EDC4-770D-4696-898F-93CFEFAEAD5C}" type="datetime1">
              <a:rPr lang="en-US" smtClean="0"/>
              <a:t>3/23/2015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4DA10-38FF-49E3-9036-2F9E54C12731}" type="datetime1">
              <a:rPr lang="en-US" smtClean="0"/>
              <a:t>3/23/2015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4E5A-20BF-46EA-B44B-E96DAECFDB77}" type="datetime1">
              <a:rPr lang="en-US" smtClean="0"/>
              <a:t>3/23/2015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0188-9262-4A56-BE0A-6B5E79B823DF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0F3C3-0F3D-4ECF-AF1D-81CB906511F5}" type="datetime1">
              <a:rPr lang="en-US" smtClean="0"/>
              <a:t>3/23/2015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18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5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C395-C6A3-4E90-9F44-3A75C9FF639C}" type="datetime1">
              <a:rPr lang="en-US" smtClean="0"/>
              <a:t>3/23/2015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43400"/>
            <a:ext cx="5486400" cy="533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578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029200"/>
            <a:ext cx="5449888" cy="76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ADD-2083-4695-806E-B46B35F47167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90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BA5CD-1A4B-4967-B41F-C76597969CFE}" type="datetime1">
              <a:rPr lang="en-US" smtClean="0"/>
              <a:t>3/23/2015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C0022-2A8E-4979-8726-E1200C30B10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CASC Logo - clear background with red - high res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709863" y="5867401"/>
            <a:ext cx="37242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Lethality Assessment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2266950"/>
          </a:xfrm>
        </p:spPr>
        <p:txBody>
          <a:bodyPr>
            <a:normAutofit lnSpcReduction="10000"/>
          </a:bodyPr>
          <a:lstStyle/>
          <a:p>
            <a:pPr lvl="0">
              <a:buClr>
                <a:prstClr val="white">
                  <a:shade val="95000"/>
                </a:prstClr>
              </a:buClr>
              <a:buSzPct val="65000"/>
            </a:pPr>
            <a:r>
              <a:rPr lang="en-US" sz="2800" b="1" i="1" dirty="0">
                <a:solidFill>
                  <a:srgbClr val="CC9900"/>
                </a:solidFill>
                <a:latin typeface="Book Antiqua"/>
                <a:sym typeface="Wingdings" pitchFamily="2" charset="2"/>
              </a:rPr>
              <a:t>Curriculum </a:t>
            </a:r>
            <a:br>
              <a:rPr lang="en-US" sz="2800" b="1" i="1" dirty="0">
                <a:solidFill>
                  <a:srgbClr val="CC9900"/>
                </a:solidFill>
                <a:latin typeface="Book Antiqua"/>
                <a:sym typeface="Wingdings" pitchFamily="2" charset="2"/>
              </a:rPr>
            </a:br>
            <a:r>
              <a:rPr lang="en-US" sz="2400" i="1" dirty="0">
                <a:solidFill>
                  <a:srgbClr val="CC9900"/>
                </a:solidFill>
                <a:latin typeface="Book Antiqua"/>
                <a:sym typeface="Wingdings" pitchFamily="2" charset="2"/>
              </a:rPr>
              <a:t>for</a:t>
            </a:r>
            <a:br>
              <a:rPr lang="en-US" sz="2400" i="1" dirty="0">
                <a:solidFill>
                  <a:srgbClr val="CC9900"/>
                </a:solidFill>
                <a:latin typeface="Book Antiqua"/>
                <a:sym typeface="Wingdings" pitchFamily="2" charset="2"/>
              </a:rPr>
            </a:br>
            <a:r>
              <a:rPr lang="en-US" sz="2800" b="1" i="1" dirty="0">
                <a:solidFill>
                  <a:srgbClr val="CC9900"/>
                </a:solidFill>
                <a:latin typeface="Book Antiqua"/>
                <a:sym typeface="Wingdings" pitchFamily="2" charset="2"/>
              </a:rPr>
              <a:t>Law Enforcement Officers</a:t>
            </a:r>
            <a:r>
              <a:rPr lang="en-US" sz="2800" i="1" dirty="0">
                <a:solidFill>
                  <a:srgbClr val="FFFF66"/>
                </a:solidFill>
                <a:latin typeface="Book Antiqua"/>
                <a:sym typeface="Wingdings" pitchFamily="2" charset="2"/>
              </a:rPr>
              <a:t/>
            </a:r>
            <a:br>
              <a:rPr lang="en-US" sz="2800" i="1" dirty="0">
                <a:solidFill>
                  <a:srgbClr val="FFFF66"/>
                </a:solidFill>
                <a:latin typeface="Book Antiqua"/>
                <a:sym typeface="Wingdings" pitchFamily="2" charset="2"/>
              </a:rPr>
            </a:br>
            <a:r>
              <a:rPr lang="en-US" sz="2800" b="1" i="1" dirty="0" smtClean="0">
                <a:solidFill>
                  <a:srgbClr val="CC9900"/>
                </a:solidFill>
                <a:latin typeface="Book Antiqua"/>
                <a:sym typeface="Wingdings" pitchFamily="2" charset="2"/>
              </a:rPr>
              <a:t>2015</a:t>
            </a:r>
            <a:endParaRPr lang="en-US" sz="2800" b="1" i="1" dirty="0">
              <a:solidFill>
                <a:srgbClr val="CC9900"/>
              </a:solidFill>
              <a:latin typeface="Book Antiqua"/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Sergeant E. Noel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8437-D3C1-41CD-9D9F-D317DB2A0F4B}" type="datetime1">
              <a:rPr lang="en-US" smtClean="0"/>
              <a:t>3/23/2015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09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886" y="441393"/>
            <a:ext cx="1016922" cy="1225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90209"/>
            <a:ext cx="914400" cy="1127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55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Began October 2003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882" y="1905000"/>
            <a:ext cx="8229600" cy="3886199"/>
          </a:xfrm>
        </p:spPr>
        <p:txBody>
          <a:bodyPr/>
          <a:lstStyle/>
          <a:p>
            <a:r>
              <a:rPr lang="en-US" sz="2800" b="1" dirty="0"/>
              <a:t>Goal</a:t>
            </a:r>
            <a:r>
              <a:rPr lang="en-US" sz="2800" dirty="0"/>
              <a:t>: create a user-friendly instrument and a proactive protocol.</a:t>
            </a:r>
          </a:p>
          <a:p>
            <a:endParaRPr lang="en-US" sz="2800" dirty="0"/>
          </a:p>
          <a:p>
            <a:r>
              <a:rPr lang="en-US" sz="2800" b="1" dirty="0"/>
              <a:t>Purpose</a:t>
            </a:r>
            <a:r>
              <a:rPr lang="en-US" sz="2800" dirty="0"/>
              <a:t>: to enable first responders to identify domestic violence victims who are at greatest risk of being killed.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4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9099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Established Lethality Assessment Committee in 2003, (Police Officers included)</a:t>
            </a:r>
          </a:p>
          <a:p>
            <a:endParaRPr lang="en-US" sz="2800" dirty="0"/>
          </a:p>
          <a:p>
            <a:r>
              <a:rPr lang="en-US" sz="2800" dirty="0"/>
              <a:t>Field tested in 2004 in 3 jurisdictions to determine if LAP was user-friendly.</a:t>
            </a:r>
          </a:p>
          <a:p>
            <a:endParaRPr lang="en-US" sz="2800" dirty="0"/>
          </a:p>
          <a:p>
            <a:r>
              <a:rPr lang="en-US" sz="2800" dirty="0"/>
              <a:t>84% of officers and 95% of advocates said LAP was “very easy” to “fairly easy” to do.</a:t>
            </a:r>
          </a:p>
          <a:p>
            <a:endParaRPr lang="en-US" sz="2800" dirty="0"/>
          </a:p>
          <a:p>
            <a:r>
              <a:rPr lang="en-US" sz="2800" dirty="0"/>
              <a:t> Maryland Implemented LAP October 2005.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  <a:buClr>
                <a:schemeClr val="tx1"/>
              </a:buClr>
              <a:buSzPct val="125000"/>
              <a:defRPr/>
            </a:pPr>
            <a:endParaRPr lang="en-US" dirty="0" smtClean="0">
              <a:solidFill>
                <a:schemeClr val="hlink"/>
              </a:solidFill>
            </a:endParaRPr>
          </a:p>
          <a:p>
            <a:pPr>
              <a:lnSpc>
                <a:spcPct val="75000"/>
              </a:lnSpc>
              <a:spcBef>
                <a:spcPct val="50000"/>
              </a:spcBef>
              <a:buClr>
                <a:schemeClr val="tx1"/>
              </a:buClr>
              <a:buSzPct val="125000"/>
              <a:defRPr/>
            </a:pP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/>
              <a:t>Lethality Screen: </a:t>
            </a:r>
            <a:r>
              <a:rPr lang="en-US" b="1" dirty="0"/>
              <a:t>11-questions</a:t>
            </a:r>
            <a:r>
              <a:rPr lang="en-US" dirty="0"/>
              <a:t>, user-friendly, research-based.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Clr>
                <a:schemeClr val="tx1"/>
              </a:buClr>
              <a:buSzPct val="125000"/>
              <a:buNone/>
              <a:defRPr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Protocol:  Officer making </a:t>
            </a:r>
            <a:r>
              <a:rPr lang="en-US" b="1" dirty="0">
                <a:solidFill>
                  <a:srgbClr val="FF0000"/>
                </a:solidFill>
              </a:rPr>
              <a:t>phone call</a:t>
            </a:r>
            <a:r>
              <a:rPr lang="en-US" dirty="0">
                <a:solidFill>
                  <a:srgbClr val="FF0000"/>
                </a:solidFill>
              </a:rPr>
              <a:t> to and encouraging victim to speak with hotline.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7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Developed from the start with officers involved</a:t>
            </a:r>
          </a:p>
          <a:p>
            <a:pPr marL="13716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Been doing this for years..</a:t>
            </a:r>
          </a:p>
          <a:p>
            <a:pPr lvl="1">
              <a:defRPr/>
            </a:pPr>
            <a:r>
              <a:rPr lang="en-US" dirty="0"/>
              <a:t>now  formalized and all on same page</a:t>
            </a:r>
          </a:p>
          <a:p>
            <a:pPr lvl="1">
              <a:defRPr/>
            </a:pPr>
            <a:r>
              <a:rPr lang="en-US" dirty="0"/>
              <a:t>now doing something further</a:t>
            </a:r>
          </a:p>
          <a:p>
            <a:pPr lvl="1">
              <a:defRPr/>
            </a:pPr>
            <a:r>
              <a:rPr lang="en-US" dirty="0"/>
              <a:t>now including support (HER Shelter)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3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Once involved in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likely to cooperate with prosecution</a:t>
            </a:r>
          </a:p>
          <a:p>
            <a:pPr>
              <a:defRPr/>
            </a:pPr>
            <a:r>
              <a:rPr lang="en-US" dirty="0"/>
              <a:t>More likely to continue with support</a:t>
            </a:r>
          </a:p>
          <a:p>
            <a:pPr>
              <a:defRPr/>
            </a:pPr>
            <a:r>
              <a:rPr lang="en-US" dirty="0"/>
              <a:t>Less likely to stay in abusive relationship</a:t>
            </a:r>
          </a:p>
          <a:p>
            <a:pPr>
              <a:defRPr/>
            </a:pPr>
            <a:r>
              <a:rPr lang="en-US" dirty="0"/>
              <a:t>Less likely to be a victim of domestic homicide</a:t>
            </a:r>
          </a:p>
          <a:p>
            <a:pPr>
              <a:defRPr/>
            </a:pPr>
            <a:r>
              <a:rPr lang="en-US" dirty="0"/>
              <a:t>Less repeat calls for service for PD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this important to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Save lives and improve quality of life for the community at large.</a:t>
            </a:r>
          </a:p>
          <a:p>
            <a:r>
              <a:rPr lang="en-US" dirty="0"/>
              <a:t>Support the Departments Crime Reduction Plan. </a:t>
            </a:r>
          </a:p>
          <a:p>
            <a:r>
              <a:rPr lang="en-US" dirty="0"/>
              <a:t>Reduction of Homicides in the City.</a:t>
            </a:r>
          </a:p>
          <a:p>
            <a:r>
              <a:rPr lang="en-US" dirty="0"/>
              <a:t>Protection from Civil Liability.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6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Homicides Numbers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5 Years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Chesapeake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9294" y="1600200"/>
            <a:ext cx="5925411" cy="4191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1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the LAP Works</a:t>
            </a:r>
            <a:r>
              <a:rPr 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Lethality Screen for First Responders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9492" y="1600200"/>
            <a:ext cx="3245015" cy="4191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6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the LAP Works</a:t>
            </a:r>
            <a:br>
              <a:rPr lang="en-US" b="1" dirty="0"/>
            </a:br>
            <a:r>
              <a:rPr lang="en-US" b="1" dirty="0">
                <a:solidFill>
                  <a:schemeClr val="accent1"/>
                </a:solidFill>
              </a:rPr>
              <a:t>Protocol for First Responders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chemeClr val="tx1"/>
              </a:buClr>
              <a:buSzPct val="125000"/>
              <a:buNone/>
              <a:defRPr/>
            </a:pPr>
            <a:r>
              <a:rPr lang="en-US" dirty="0"/>
              <a:t>Key features:</a:t>
            </a:r>
            <a:r>
              <a:rPr lang="en-US" b="1" dirty="0"/>
              <a:t>  </a:t>
            </a:r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b="1" i="1" dirty="0">
                <a:solidFill>
                  <a:srgbClr val="FF0000"/>
                </a:solidFill>
              </a:rPr>
              <a:t>Making phone call.  </a:t>
            </a:r>
            <a:r>
              <a:rPr lang="en-US" dirty="0"/>
              <a:t>Not the norm for officer or hotline worker, but you are a TEAM.  Respect each other’s task.</a:t>
            </a:r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endParaRPr lang="en-US" sz="2400" dirty="0"/>
          </a:p>
          <a:p>
            <a:pPr marL="514350" indent="-514350">
              <a:spcBef>
                <a:spcPct val="10000"/>
              </a:spcBef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3600" b="1" i="1" dirty="0">
                <a:solidFill>
                  <a:srgbClr val="FF0000"/>
                </a:solidFill>
              </a:rPr>
              <a:t>Encouraging</a:t>
            </a:r>
            <a:r>
              <a:rPr lang="en-US" sz="3600" dirty="0"/>
              <a:t> the victim.  Be supportive in your words and actions.</a:t>
            </a:r>
          </a:p>
          <a:p>
            <a:pPr marL="514350" indent="-514350">
              <a:spcBef>
                <a:spcPct val="10000"/>
              </a:spcBef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endParaRPr lang="en-US" sz="2400" dirty="0"/>
          </a:p>
          <a:p>
            <a:pPr marL="514350" indent="-514350">
              <a:spcBef>
                <a:spcPct val="10000"/>
              </a:spcBef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b="1" i="1" dirty="0">
                <a:solidFill>
                  <a:srgbClr val="FF0000"/>
                </a:solidFill>
              </a:rPr>
              <a:t>Cooperating</a:t>
            </a:r>
            <a:r>
              <a:rPr lang="en-US" dirty="0"/>
              <a:t> with hotline worker.  Convincing the victim to get on the phone and then for the hotline worker to convince him/her to go into services. The victim will “know” if you’re working together.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9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775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the LAP Works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to Initiate a Lethality Screen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in Cases of Intimate Relationships…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9300"/>
            <a:ext cx="8229600" cy="4190999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ct val="100000"/>
              </a:spcBef>
              <a:buClr>
                <a:schemeClr val="tx1"/>
              </a:buClr>
              <a:buNone/>
              <a:defRPr/>
            </a:pPr>
            <a:r>
              <a:rPr lang="en-US" sz="2800" dirty="0"/>
              <a:t>FACTORS TO CONSIDER:</a:t>
            </a:r>
          </a:p>
          <a:p>
            <a:pPr marL="533400" indent="-533400">
              <a:spcBef>
                <a:spcPct val="100000"/>
              </a:spcBef>
              <a:buClr>
                <a:schemeClr val="tx1"/>
              </a:buClr>
              <a:defRPr/>
            </a:pPr>
            <a:r>
              <a:rPr lang="en-US" dirty="0"/>
              <a:t>When there’s been an assault or other act of domestic violence</a:t>
            </a:r>
          </a:p>
          <a:p>
            <a:pPr marL="533400" indent="-533400">
              <a:spcBef>
                <a:spcPct val="100000"/>
              </a:spcBef>
              <a:buClr>
                <a:schemeClr val="tx1"/>
              </a:buClr>
              <a:defRPr/>
            </a:pPr>
            <a:r>
              <a:rPr lang="en-US" dirty="0"/>
              <a:t>When you believe the victim faces danger once you leave</a:t>
            </a:r>
          </a:p>
          <a:p>
            <a:pPr marL="533400" indent="-533400">
              <a:spcBef>
                <a:spcPct val="100000"/>
              </a:spcBef>
              <a:buClr>
                <a:schemeClr val="tx1"/>
              </a:buClr>
              <a:defRPr/>
            </a:pPr>
            <a:r>
              <a:rPr lang="en-US" dirty="0"/>
              <a:t>When the home or parties are repeats</a:t>
            </a:r>
          </a:p>
          <a:p>
            <a:pPr marL="533400" indent="-533400">
              <a:spcBef>
                <a:spcPct val="100000"/>
              </a:spcBef>
              <a:buClr>
                <a:schemeClr val="tx1"/>
              </a:buClr>
              <a:defRPr/>
            </a:pPr>
            <a:r>
              <a:rPr lang="en-US" dirty="0"/>
              <a:t>The suspect seems overly jealous or controlling</a:t>
            </a:r>
          </a:p>
          <a:p>
            <a:pPr marL="533400" indent="-533400">
              <a:spcBef>
                <a:spcPct val="100000"/>
              </a:spcBef>
              <a:buClr>
                <a:schemeClr val="tx1"/>
              </a:buClr>
              <a:defRPr/>
            </a:pPr>
            <a:r>
              <a:rPr lang="en-US" dirty="0"/>
              <a:t>The suspect has threatened to kill the victim or their kids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1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 of Training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</a:t>
            </a:r>
            <a:r>
              <a:rPr lang="en-US" b="1" dirty="0"/>
              <a:t> Purpose </a:t>
            </a:r>
            <a:r>
              <a:rPr lang="en-US" dirty="0"/>
              <a:t>of this training is to explain the background and proper procedure for utilizing the Lethality Assessment Program.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Purpose</a:t>
            </a:r>
            <a:r>
              <a:rPr lang="en-US" dirty="0"/>
              <a:t> of the program is to encourage “at risk” or “high risk” domestic assault victims to utilize available services.</a:t>
            </a:r>
          </a:p>
          <a:p>
            <a:endParaRPr lang="en-US" dirty="0"/>
          </a:p>
          <a:p>
            <a:r>
              <a:rPr lang="en-US" dirty="0"/>
              <a:t>To decrease the number of domestic assault homicides in Chesapeake.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the LAP Works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to Initiate a Lethality Screen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in Cases of Intimate Relationships</a:t>
            </a:r>
            <a:r>
              <a:rPr lang="en-US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90999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ct val="100000"/>
              </a:spcBef>
              <a:buClr>
                <a:schemeClr val="tx1"/>
              </a:buClr>
              <a:buNone/>
              <a:defRPr/>
            </a:pPr>
            <a:r>
              <a:rPr lang="en-US" sz="2800" dirty="0"/>
              <a:t>FACTORS TO CONSIDER:</a:t>
            </a:r>
          </a:p>
          <a:p>
            <a:pPr marL="533400" indent="-533400">
              <a:spcBef>
                <a:spcPct val="100000"/>
              </a:spcBef>
              <a:buClr>
                <a:schemeClr val="tx1"/>
              </a:buClr>
              <a:defRPr/>
            </a:pPr>
            <a:r>
              <a:rPr lang="en-US" dirty="0"/>
              <a:t>The suspect has caused injury to the victim</a:t>
            </a:r>
          </a:p>
          <a:p>
            <a:pPr marL="533400" indent="-533400">
              <a:spcBef>
                <a:spcPct val="100000"/>
              </a:spcBef>
              <a:buClr>
                <a:schemeClr val="tx1"/>
              </a:buClr>
              <a:defRPr/>
            </a:pPr>
            <a:r>
              <a:rPr lang="en-US" dirty="0"/>
              <a:t>The victim fears retaliation from the suspect due to police involvement</a:t>
            </a:r>
          </a:p>
          <a:p>
            <a:pPr marL="533400" indent="-533400">
              <a:spcBef>
                <a:spcPct val="100000"/>
              </a:spcBef>
              <a:buClr>
                <a:schemeClr val="tx1"/>
              </a:buClr>
              <a:defRPr/>
            </a:pPr>
            <a:r>
              <a:rPr lang="en-US" dirty="0"/>
              <a:t>The victim believes the suspect might try to kill him/her</a:t>
            </a:r>
          </a:p>
          <a:p>
            <a:pPr marL="533400" indent="-533400">
              <a:spcBef>
                <a:spcPct val="100000"/>
              </a:spcBef>
              <a:buClr>
                <a:schemeClr val="tx1"/>
              </a:buClr>
              <a:defRPr/>
            </a:pPr>
            <a:r>
              <a:rPr lang="en-US" dirty="0"/>
              <a:t>There is drug/alcohol abuse in the household</a:t>
            </a:r>
          </a:p>
          <a:p>
            <a:pPr marL="533400" indent="-533400">
              <a:spcBef>
                <a:spcPct val="100000"/>
              </a:spcBef>
              <a:buClr>
                <a:schemeClr val="tx1"/>
              </a:buClr>
              <a:defRPr/>
            </a:pPr>
            <a:r>
              <a:rPr lang="en-US" dirty="0">
                <a:solidFill>
                  <a:srgbClr val="FF0000"/>
                </a:solidFill>
              </a:rPr>
              <a:t>When your gut tells you the situation is dangerous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2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the LAP Works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Initiating the Lethality Screen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spcBef>
                <a:spcPct val="10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sz="2800" dirty="0"/>
              <a:t>Advise victim that you would like to ask him/her some questions to get a better idea of the situation.</a:t>
            </a:r>
          </a:p>
          <a:p>
            <a:pPr marL="533400" indent="-533400">
              <a:spcBef>
                <a:spcPct val="10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sz="2800" dirty="0"/>
              <a:t>Ask</a:t>
            </a:r>
            <a:r>
              <a:rPr lang="en-US" sz="2800" b="1" dirty="0"/>
              <a:t> all</a:t>
            </a:r>
            <a:r>
              <a:rPr lang="en-US" sz="2800" dirty="0"/>
              <a:t> the questions </a:t>
            </a:r>
            <a:r>
              <a:rPr lang="en-US" sz="2800" b="1" dirty="0"/>
              <a:t>in order</a:t>
            </a:r>
            <a:r>
              <a:rPr lang="en-US" sz="2800" dirty="0"/>
              <a:t>.</a:t>
            </a:r>
          </a:p>
          <a:p>
            <a:pPr marL="533400" indent="-533400">
              <a:spcBef>
                <a:spcPct val="10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sz="2800" dirty="0"/>
              <a:t>Approach the Lethality Screen </a:t>
            </a:r>
            <a:r>
              <a:rPr lang="en-US" sz="2800" b="1" dirty="0"/>
              <a:t>simply and positively</a:t>
            </a:r>
            <a:r>
              <a:rPr lang="en-US" sz="2800" dirty="0"/>
              <a:t> with the victim.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7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the LAP Works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Screen-ins and Cut-offs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ct val="75000"/>
              </a:spcAft>
              <a:buSzPct val="125000"/>
              <a:buFont typeface="Wingdings" pitchFamily="2" charset="2"/>
              <a:buChar char="§"/>
              <a:defRPr/>
            </a:pPr>
            <a:r>
              <a:rPr lang="en-US" b="1" i="1" dirty="0"/>
              <a:t>Yes to Q. #1, 2, or 3 </a:t>
            </a:r>
            <a:r>
              <a:rPr lang="en-US" dirty="0"/>
              <a:t>=Protocol Referral (PR).</a:t>
            </a:r>
          </a:p>
          <a:p>
            <a:pPr>
              <a:spcAft>
                <a:spcPct val="75000"/>
              </a:spcAft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 No to above, but </a:t>
            </a:r>
            <a:r>
              <a:rPr lang="en-US" b="1" i="1" dirty="0"/>
              <a:t>Yes to 4 or more of Q. #4-11</a:t>
            </a:r>
            <a:r>
              <a:rPr lang="en-US" b="1" dirty="0"/>
              <a:t> </a:t>
            </a:r>
            <a:r>
              <a:rPr lang="en-US" dirty="0"/>
              <a:t>=PR.</a:t>
            </a:r>
          </a:p>
          <a:p>
            <a:pPr>
              <a:spcAft>
                <a:spcPct val="75000"/>
              </a:spcAft>
              <a:buSzPct val="125000"/>
              <a:buFont typeface="Wingdings" pitchFamily="2" charset="2"/>
              <a:buChar char="§"/>
              <a:defRPr/>
            </a:pPr>
            <a:r>
              <a:rPr lang="en-US" b="1" i="1" dirty="0"/>
              <a:t>No</a:t>
            </a:r>
            <a:r>
              <a:rPr lang="en-US" dirty="0"/>
              <a:t> to all, or no more than 3 of Q. #4-11, </a:t>
            </a:r>
            <a:r>
              <a:rPr lang="en-US" b="1" i="1" dirty="0"/>
              <a:t>may still trigger PR</a:t>
            </a:r>
            <a:r>
              <a:rPr lang="en-US" dirty="0"/>
              <a:t> if officer believes it appropriate.</a:t>
            </a:r>
          </a:p>
          <a:p>
            <a:pPr>
              <a:spcAft>
                <a:spcPct val="75000"/>
              </a:spcAft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Officer may trigger PR</a:t>
            </a:r>
            <a:r>
              <a:rPr lang="en-US" b="1" i="1" dirty="0"/>
              <a:t> whenever</a:t>
            </a:r>
            <a:r>
              <a:rPr lang="en-US" dirty="0"/>
              <a:t>  he/she feels it is necessary.</a:t>
            </a:r>
          </a:p>
          <a:p>
            <a:pPr>
              <a:spcAft>
                <a:spcPct val="75000"/>
              </a:spcAft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If PR not triggered, officer may </a:t>
            </a:r>
            <a:r>
              <a:rPr lang="en-US" b="1" i="1" dirty="0"/>
              <a:t>ask additional question</a:t>
            </a:r>
            <a:r>
              <a:rPr lang="en-US" dirty="0"/>
              <a:t> during the screen to help decide whether to trigger PR.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8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the LAP Works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Non-Protocol Referral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Advise victim DV situations are dangerous. 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Advise victim to look for signs of danger. 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Refer victim to provider.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Give victim contact information.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Prepare report.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1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the LAP Works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Referral</a:t>
            </a:r>
            <a:br>
              <a:rPr lang="en-US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Victim Agrees to Speak on Phone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099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5000"/>
              </a:lnSpc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Advise victims they are in danger, that people in their situation have been killed. 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Tell victim you will call hotline to get information to help her and you would like for them to consider speaking to hotline. 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b="1" dirty="0"/>
              <a:t>Call hotline</a:t>
            </a:r>
            <a:r>
              <a:rPr lang="en-US" dirty="0"/>
              <a:t>.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Provide basic information to hotline.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Put victim on phone and stand-by.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When victim finishes, conclude call by speaking with hotline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8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the LAP Works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Referral</a:t>
            </a:r>
            <a:br>
              <a:rPr lang="en-US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Victim Declines to Speak on Phone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1494"/>
            <a:ext cx="8229600" cy="419099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5000"/>
              </a:lnSpc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Advise victim they are in danger, that people in their situation have been killed. 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Tell victim you will call hotline to get information to help, and you would like for her to consider speaking to hotline. 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Even when victim declines, you will </a:t>
            </a:r>
            <a:r>
              <a:rPr lang="en-US" b="1" i="1" dirty="0">
                <a:solidFill>
                  <a:srgbClr val="FF0000"/>
                </a:solidFill>
              </a:rPr>
              <a:t>still call hotline.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Provide basic information to hotline.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Interrupt call and </a:t>
            </a:r>
            <a:r>
              <a:rPr lang="en-US" b="1" dirty="0"/>
              <a:t>encourage victim to speak</a:t>
            </a:r>
            <a:r>
              <a:rPr lang="en-US" dirty="0"/>
              <a:t>.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If victim still declines, obtain safety planning information.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Request a </a:t>
            </a:r>
            <a:r>
              <a:rPr lang="en-US" b="1" dirty="0"/>
              <a:t>safe phone number from victim</a:t>
            </a:r>
            <a:r>
              <a:rPr lang="en-US" dirty="0"/>
              <a:t> and give to hotline.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Conclude call.</a:t>
            </a:r>
          </a:p>
          <a:p>
            <a:pPr>
              <a:lnSpc>
                <a:spcPct val="125000"/>
              </a:lnSpc>
              <a:spcBef>
                <a:spcPct val="10000"/>
              </a:spcBef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Advise victim of safety planning points provided by hotline.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1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the LAP Works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Stats in Maryland </a:t>
            </a:r>
            <a:br>
              <a:rPr lang="en-US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 2006-2010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7" y="1805349"/>
            <a:ext cx="8229600" cy="4190999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spcAft>
                <a:spcPct val="30000"/>
              </a:spcAft>
              <a:defRPr/>
            </a:pPr>
            <a:r>
              <a:rPr lang="en-US" b="1" dirty="0"/>
              <a:t>54%</a:t>
            </a:r>
            <a:r>
              <a:rPr lang="en-US" dirty="0"/>
              <a:t> assessed at High Danger (HD).</a:t>
            </a:r>
            <a:endParaRPr lang="en-US" dirty="0">
              <a:sym typeface="WP MathA" pitchFamily="2" charset="2"/>
            </a:endParaRPr>
          </a:p>
          <a:p>
            <a:pPr>
              <a:lnSpc>
                <a:spcPct val="90000"/>
              </a:lnSpc>
              <a:spcAft>
                <a:spcPct val="30000"/>
              </a:spcAft>
              <a:defRPr/>
            </a:pPr>
            <a:r>
              <a:rPr lang="en-US" b="1" dirty="0">
                <a:solidFill>
                  <a:schemeClr val="folHlink"/>
                </a:solidFill>
              </a:rPr>
              <a:t>59%</a:t>
            </a:r>
            <a:r>
              <a:rPr lang="en-US" dirty="0">
                <a:solidFill>
                  <a:schemeClr val="folHlink"/>
                </a:solidFill>
              </a:rPr>
              <a:t> of HD victims spoke on phone to hotline.</a:t>
            </a:r>
            <a:endParaRPr lang="en-US" dirty="0">
              <a:solidFill>
                <a:schemeClr val="folHlink"/>
              </a:solidFill>
              <a:sym typeface="WP MathA" pitchFamily="2" charset="2"/>
            </a:endParaRPr>
          </a:p>
          <a:p>
            <a:pPr>
              <a:lnSpc>
                <a:spcPct val="90000"/>
              </a:lnSpc>
              <a:spcAft>
                <a:spcPct val="30000"/>
              </a:spcAft>
              <a:defRPr/>
            </a:pPr>
            <a:r>
              <a:rPr lang="en-US" b="1" dirty="0"/>
              <a:t>33%</a:t>
            </a:r>
            <a:r>
              <a:rPr lang="en-US" dirty="0"/>
              <a:t> of HD victims who spoke went into services.</a:t>
            </a:r>
            <a:endParaRPr lang="en-US" dirty="0">
              <a:sym typeface="WP MathA" pitchFamily="2" charset="2"/>
            </a:endParaRPr>
          </a:p>
          <a:p>
            <a:pPr>
              <a:lnSpc>
                <a:spcPct val="90000"/>
              </a:lnSpc>
              <a:spcAft>
                <a:spcPct val="30000"/>
              </a:spcAft>
              <a:defRPr/>
            </a:pPr>
            <a:r>
              <a:rPr lang="en-US" b="1" dirty="0"/>
              <a:t>1</a:t>
            </a:r>
            <a:r>
              <a:rPr lang="en-US" dirty="0"/>
              <a:t> screen administered for every </a:t>
            </a:r>
            <a:r>
              <a:rPr lang="en-US" b="1" dirty="0"/>
              <a:t>450</a:t>
            </a:r>
            <a:r>
              <a:rPr lang="en-US" dirty="0"/>
              <a:t> people.*</a:t>
            </a:r>
            <a:endParaRPr lang="en-US" dirty="0">
              <a:sym typeface="WP MathA" pitchFamily="2" charset="2"/>
            </a:endParaRPr>
          </a:p>
          <a:p>
            <a:pPr>
              <a:lnSpc>
                <a:spcPct val="90000"/>
              </a:lnSpc>
              <a:spcAft>
                <a:spcPct val="30000"/>
              </a:spcAft>
              <a:defRPr/>
            </a:pPr>
            <a:r>
              <a:rPr lang="en-US" b="1" dirty="0">
                <a:solidFill>
                  <a:schemeClr val="folHlink"/>
                </a:solidFill>
              </a:rPr>
              <a:t>0.3</a:t>
            </a:r>
            <a:r>
              <a:rPr lang="en-US" dirty="0">
                <a:solidFill>
                  <a:schemeClr val="folHlink"/>
                </a:solidFill>
              </a:rPr>
              <a:t> screens/day/agency.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4" descr="MCMP00531_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2286000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5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 and Concerns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09600" indent="-609600">
              <a:buClr>
                <a:schemeClr val="tx1"/>
              </a:buClr>
              <a:buNone/>
              <a:defRPr/>
            </a:pPr>
            <a:r>
              <a:rPr lang="en-US" dirty="0"/>
              <a:t>Phone precautions: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None/>
              <a:defRPr/>
            </a:pPr>
            <a:r>
              <a:rPr lang="en-US" dirty="0">
                <a:solidFill>
                  <a:schemeClr val="hlink"/>
                </a:solidFill>
              </a:rPr>
              <a:t>	</a:t>
            </a:r>
            <a:r>
              <a:rPr lang="en-US" b="1" i="1" dirty="0"/>
              <a:t>--</a:t>
            </a:r>
            <a:r>
              <a:rPr lang="en-US" b="1" i="1" dirty="0">
                <a:solidFill>
                  <a:schemeClr val="hlink"/>
                </a:solidFill>
              </a:rPr>
              <a:t>  </a:t>
            </a:r>
            <a:r>
              <a:rPr lang="en-US" b="1" dirty="0"/>
              <a:t>Use victim’s landline phone.</a:t>
            </a:r>
          </a:p>
          <a:p>
            <a:pPr marL="609600" indent="-609600">
              <a:spcBef>
                <a:spcPct val="50000"/>
              </a:spcBef>
              <a:buNone/>
              <a:defRPr/>
            </a:pPr>
            <a:r>
              <a:rPr lang="en-US" b="1" dirty="0"/>
              <a:t>	--</a:t>
            </a:r>
            <a:r>
              <a:rPr lang="en-US" b="1" dirty="0">
                <a:solidFill>
                  <a:schemeClr val="hlink"/>
                </a:solidFill>
              </a:rPr>
              <a:t>  </a:t>
            </a:r>
            <a:r>
              <a:rPr lang="en-US" b="1" dirty="0"/>
              <a:t>Delete hotline number as last-call-made.</a:t>
            </a:r>
          </a:p>
          <a:p>
            <a:pPr marL="609600" indent="-609600">
              <a:spcBef>
                <a:spcPct val="50000"/>
              </a:spcBef>
              <a:buNone/>
              <a:defRPr/>
            </a:pPr>
            <a:r>
              <a:rPr lang="en-US" b="1" dirty="0"/>
              <a:t>	--  Don’t use victim’s cell phone.</a:t>
            </a:r>
          </a:p>
          <a:p>
            <a:pPr marL="609600" indent="-609600">
              <a:spcBef>
                <a:spcPct val="50000"/>
              </a:spcBef>
              <a:buNone/>
              <a:defRPr/>
            </a:pPr>
            <a:r>
              <a:rPr lang="en-US" b="1" dirty="0"/>
              <a:t>	--  No phone?  Consider officer’s cell, 			  supervisory phone, or neighbor’s.</a:t>
            </a:r>
          </a:p>
          <a:p>
            <a:pPr marL="609600" indent="-609600">
              <a:buClr>
                <a:schemeClr val="tx1"/>
              </a:buClr>
              <a:buNone/>
              <a:defRPr/>
            </a:pPr>
            <a:r>
              <a:rPr lang="en-US" dirty="0"/>
              <a:t>	</a:t>
            </a:r>
            <a:r>
              <a:rPr lang="en-US" b="1" dirty="0"/>
              <a:t>--  </a:t>
            </a:r>
            <a:r>
              <a:rPr lang="en-US" b="1" i="1" dirty="0">
                <a:solidFill>
                  <a:srgbClr val="FF0000"/>
                </a:solidFill>
              </a:rPr>
              <a:t>GET IT DONE!</a:t>
            </a:r>
            <a:endParaRPr lang="en-US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7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 and Concerns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(continued)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91" y="1905000"/>
            <a:ext cx="8229600" cy="4190999"/>
          </a:xfrm>
        </p:spPr>
        <p:txBody>
          <a:bodyPr>
            <a:normAutofit fontScale="47500" lnSpcReduction="20000"/>
          </a:bodyPr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When officer can’t administer Screen? 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4400" b="1" dirty="0">
                <a:solidFill>
                  <a:schemeClr val="tx2"/>
                </a:solidFill>
              </a:rPr>
              <a:t>	</a:t>
            </a:r>
            <a:r>
              <a:rPr lang="en-US" sz="4400" b="1" i="1" dirty="0">
                <a:solidFill>
                  <a:srgbClr val="FF0000"/>
                </a:solidFill>
              </a:rPr>
              <a:t>Find a way!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en-US" sz="4400" b="1" dirty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4400" dirty="0"/>
              <a:t>3.	</a:t>
            </a:r>
            <a:r>
              <a:rPr lang="en-US" sz="4400" dirty="0">
                <a:solidFill>
                  <a:schemeClr val="tx2"/>
                </a:solidFill>
              </a:rPr>
              <a:t>What is officer to do while victim speaks with hotline? 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	</a:t>
            </a:r>
            <a:r>
              <a:rPr lang="en-US" sz="4400" b="1" dirty="0"/>
              <a:t>Stand-by.  Hotline worker will advise if </a:t>
            </a:r>
            <a:endParaRPr lang="en-US" sz="4400" b="1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4400" b="1" dirty="0"/>
              <a:t>	</a:t>
            </a:r>
            <a:r>
              <a:rPr lang="en-US" sz="4400" b="1" dirty="0" smtClean="0"/>
              <a:t>officer </a:t>
            </a:r>
            <a:r>
              <a:rPr lang="en-US" sz="4400" b="1" dirty="0"/>
              <a:t>is still needed.  Final decision </a:t>
            </a:r>
            <a:r>
              <a:rPr lang="en-US" sz="4400" b="1" dirty="0" smtClean="0"/>
              <a:t>between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4400" b="1" dirty="0"/>
              <a:t>	</a:t>
            </a:r>
            <a:r>
              <a:rPr lang="en-US" sz="4400" b="1" dirty="0" smtClean="0"/>
              <a:t> </a:t>
            </a:r>
            <a:r>
              <a:rPr lang="en-US" sz="4400" b="1" dirty="0"/>
              <a:t>officer and victim.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en-US" sz="4400" b="1" dirty="0">
              <a:solidFill>
                <a:schemeClr val="hlink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4400" dirty="0"/>
              <a:t>4.	</a:t>
            </a:r>
            <a:r>
              <a:rPr lang="en-US" sz="4400" dirty="0">
                <a:solidFill>
                  <a:schemeClr val="tx2"/>
                </a:solidFill>
              </a:rPr>
              <a:t>How should an officer use a Screen in mutual battery cases?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	</a:t>
            </a:r>
            <a:r>
              <a:rPr lang="en-US" sz="4400" b="1" dirty="0"/>
              <a:t>Highly unlikely that both parties are dangerous </a:t>
            </a:r>
            <a:r>
              <a:rPr lang="en-US" sz="4400" b="1" dirty="0" smtClean="0"/>
              <a:t>and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4400" b="1" dirty="0"/>
              <a:t>	</a:t>
            </a:r>
            <a:r>
              <a:rPr lang="en-US" sz="4400" b="1" dirty="0" smtClean="0"/>
              <a:t> </a:t>
            </a:r>
            <a:r>
              <a:rPr lang="en-US" sz="4400" b="1" dirty="0"/>
              <a:t>controlling.  Be wary of administering Screens to </a:t>
            </a:r>
            <a:endParaRPr lang="en-US" sz="4400" b="1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en-US" sz="4400" b="1" dirty="0"/>
              <a:t>	</a:t>
            </a:r>
            <a:r>
              <a:rPr lang="en-US" sz="4400" b="1" dirty="0" smtClean="0"/>
              <a:t>both </a:t>
            </a:r>
            <a:r>
              <a:rPr lang="en-US" sz="4400" b="1" dirty="0"/>
              <a:t>parties.  Screen the victim in the relationship.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paperwork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/>
              <a:t>Make sure the Lethality Assessment sheet is completed thoroughly.</a:t>
            </a:r>
          </a:p>
          <a:p>
            <a:pPr>
              <a:defRPr/>
            </a:pPr>
            <a:r>
              <a:rPr lang="en-US" dirty="0"/>
              <a:t>Attach the Lethality Assessment sheet to your ARS. (whether or not a referral was done)</a:t>
            </a:r>
          </a:p>
          <a:p>
            <a:pPr>
              <a:defRPr/>
            </a:pPr>
            <a:r>
              <a:rPr lang="en-US" dirty="0"/>
              <a:t>Forward the originals to </a:t>
            </a:r>
            <a:r>
              <a:rPr lang="en-US" dirty="0" smtClean="0"/>
              <a:t>CIS </a:t>
            </a:r>
            <a:r>
              <a:rPr lang="en-US" dirty="0"/>
              <a:t>(whether or not a referral was done</a:t>
            </a:r>
            <a:r>
              <a:rPr lang="en-US" dirty="0" smtClean="0"/>
              <a:t>).</a:t>
            </a:r>
            <a:endParaRPr lang="en-US" dirty="0"/>
          </a:p>
          <a:p>
            <a:pPr>
              <a:defRPr/>
            </a:pPr>
            <a:r>
              <a:rPr lang="en-US" dirty="0"/>
              <a:t>Document all of the information in your ARS narrative. 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2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75000"/>
              </a:lnSpc>
              <a:spcBef>
                <a:spcPct val="50000"/>
              </a:spcBef>
              <a:buClr>
                <a:schemeClr val="tx1"/>
              </a:buClr>
              <a:buSzPct val="125000"/>
              <a:buFont typeface="Wingdings" pitchFamily="2" charset="2"/>
              <a:buChar char="§"/>
              <a:defRPr/>
            </a:pPr>
            <a:r>
              <a:rPr lang="en-US" b="1" dirty="0"/>
              <a:t>Lethality Assessment</a:t>
            </a:r>
          </a:p>
          <a:p>
            <a:pPr>
              <a:lnSpc>
                <a:spcPct val="75000"/>
              </a:lnSpc>
              <a:spcBef>
                <a:spcPct val="50000"/>
              </a:spcBef>
              <a:buClr>
                <a:schemeClr val="tx1"/>
              </a:buClr>
              <a:buSzPct val="125000"/>
              <a:buNone/>
              <a:defRPr/>
            </a:pPr>
            <a:r>
              <a:rPr lang="en-US" b="1" dirty="0">
                <a:solidFill>
                  <a:schemeClr val="hlink"/>
                </a:solidFill>
              </a:rPr>
              <a:t>	</a:t>
            </a:r>
            <a:r>
              <a:rPr lang="en-US" dirty="0"/>
              <a:t>Identifying victims who are in danger of being killed</a:t>
            </a:r>
            <a:r>
              <a:rPr lang="en-US" dirty="0" smtClean="0"/>
              <a:t>.</a:t>
            </a:r>
            <a:endParaRPr lang="en-US" dirty="0">
              <a:solidFill>
                <a:schemeClr val="hlink"/>
              </a:solidFill>
            </a:endParaRPr>
          </a:p>
          <a:p>
            <a:pPr>
              <a:lnSpc>
                <a:spcPct val="75000"/>
              </a:lnSpc>
              <a:spcBef>
                <a:spcPct val="50000"/>
              </a:spcBef>
              <a:buClr>
                <a:schemeClr val="tx1"/>
              </a:buClr>
              <a:buSzPct val="125000"/>
              <a:buFont typeface="Wingdings" pitchFamily="2" charset="2"/>
              <a:buChar char="§"/>
              <a:defRPr/>
            </a:pPr>
            <a:r>
              <a:rPr lang="en-US" b="1" dirty="0"/>
              <a:t>Lethality Assessment Program </a:t>
            </a:r>
          </a:p>
          <a:p>
            <a:pPr>
              <a:lnSpc>
                <a:spcPct val="75000"/>
              </a:lnSpc>
              <a:spcBef>
                <a:spcPct val="50000"/>
              </a:spcBef>
              <a:buClr>
                <a:schemeClr val="tx1"/>
              </a:buClr>
              <a:buSzPct val="125000"/>
              <a:buFont typeface="Wingdings" pitchFamily="2" charset="2"/>
              <a:buChar char="§"/>
              <a:defRPr/>
            </a:pPr>
            <a:r>
              <a:rPr lang="en-US" dirty="0"/>
              <a:t>(1)</a:t>
            </a:r>
            <a:r>
              <a:rPr lang="en-US" b="1" dirty="0"/>
              <a:t>	</a:t>
            </a:r>
            <a:r>
              <a:rPr lang="en-US" dirty="0"/>
              <a:t>Identifying victims of domestic violence who are at the	</a:t>
            </a:r>
            <a:r>
              <a:rPr lang="en-US" b="1" i="1" dirty="0"/>
              <a:t>greatest risk of being killed</a:t>
            </a:r>
            <a:r>
              <a:rPr lang="en-US" dirty="0"/>
              <a:t>,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None/>
              <a:defRPr/>
            </a:pPr>
            <a:r>
              <a:rPr lang="en-US" dirty="0">
                <a:solidFill>
                  <a:schemeClr val="hlink"/>
                </a:solidFill>
              </a:rPr>
              <a:t>	</a:t>
            </a:r>
            <a:r>
              <a:rPr lang="en-US" dirty="0"/>
              <a:t>(2)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/>
              <a:t>for the purpose of getting them </a:t>
            </a:r>
            <a:r>
              <a:rPr lang="en-US" b="1" dirty="0"/>
              <a:t>out of </a:t>
            </a:r>
            <a:r>
              <a:rPr lang="en-US" b="1" i="1" dirty="0"/>
              <a:t>harm’s way</a:t>
            </a:r>
            <a:r>
              <a:rPr lang="en-US" dirty="0"/>
              <a:t>, if necessary, and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None/>
              <a:defRPr/>
            </a:pPr>
            <a:r>
              <a:rPr lang="en-US" dirty="0">
                <a:solidFill>
                  <a:schemeClr val="hlink"/>
                </a:solidFill>
              </a:rPr>
              <a:t>	</a:t>
            </a:r>
            <a:r>
              <a:rPr lang="en-US" dirty="0"/>
              <a:t>(3)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/>
              <a:t>encouraging them to go </a:t>
            </a:r>
            <a:r>
              <a:rPr lang="en-US" b="1" dirty="0"/>
              <a:t>into domestic violence </a:t>
            </a:r>
            <a:r>
              <a:rPr lang="en-US" b="1" dirty="0" smtClean="0"/>
              <a:t>services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8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LAP is fast and can save lives.</a:t>
            </a:r>
          </a:p>
          <a:p>
            <a:r>
              <a:rPr lang="en-US" dirty="0"/>
              <a:t> You can initiate the process anytime you feel it is necessary.  </a:t>
            </a:r>
          </a:p>
          <a:p>
            <a:r>
              <a:rPr lang="en-US" dirty="0"/>
              <a:t>You must initiate the process if the criteria are met.</a:t>
            </a:r>
          </a:p>
          <a:p>
            <a:r>
              <a:rPr lang="en-US" dirty="0"/>
              <a:t>Be positive about the program in front of the victim.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6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 Results 2013-2014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Homicides in the city of Chesapeake Domestic Related.</a:t>
            </a:r>
          </a:p>
          <a:p>
            <a:r>
              <a:rPr lang="en-US" dirty="0" smtClean="0"/>
              <a:t>2013 – 8 Homicides, 2 were domestic related. None of the homicides were intimate party related.</a:t>
            </a:r>
          </a:p>
          <a:p>
            <a:r>
              <a:rPr lang="en-US" dirty="0" smtClean="0"/>
              <a:t>2014-   9 Homicides, 1 was intimate party relationship. No previous police contact with that case.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872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 Results 2013-2014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statistics show that there has been a reduction in the intimate party relationship homicides in the city of Chesapeake since the Implementation of this program.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804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CLETA Roll Call Training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Concludes this Training Module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09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886" y="441393"/>
            <a:ext cx="1016922" cy="1225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90209"/>
            <a:ext cx="914400" cy="1127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574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7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/>
              </a:rPr>
              <a:t>Background</a:t>
            </a:r>
            <a:br>
              <a:rPr lang="en-US" sz="37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/>
              </a:rPr>
            </a:br>
            <a:r>
              <a:rPr lang="en-US" sz="37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/>
              </a:rPr>
              <a:t>Why Lethality Assessment?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Why apply lethality assessment? Why first responders?</a:t>
            </a:r>
          </a:p>
          <a:p>
            <a:pPr marL="137160" indent="0">
              <a:buNone/>
            </a:pPr>
            <a:r>
              <a:rPr lang="en-US" sz="2800" dirty="0"/>
              <a:t>Because the </a:t>
            </a:r>
            <a:r>
              <a:rPr lang="en-US" sz="2800" b="1" dirty="0">
                <a:solidFill>
                  <a:srgbClr val="FF0000"/>
                </a:solidFill>
              </a:rPr>
              <a:t>PROBLEM</a:t>
            </a:r>
            <a:r>
              <a:rPr lang="en-US" sz="2800" dirty="0"/>
              <a:t> of domestic homicide is preventive and represents </a:t>
            </a:r>
            <a:r>
              <a:rPr lang="en-US" sz="2800" b="1" dirty="0">
                <a:solidFill>
                  <a:srgbClr val="FF0000"/>
                </a:solidFill>
              </a:rPr>
              <a:t>OPPORTUNITIES</a:t>
            </a:r>
            <a:r>
              <a:rPr lang="en-US" sz="2800" dirty="0"/>
              <a:t> to fill a void through:</a:t>
            </a:r>
          </a:p>
          <a:p>
            <a:pPr marL="2471166" lvl="8" indent="-514350">
              <a:buFont typeface="+mj-lt"/>
              <a:buAutoNum type="arabicPeriod"/>
            </a:pPr>
            <a:r>
              <a:rPr lang="en-US" sz="2400" dirty="0"/>
              <a:t>Statistics</a:t>
            </a:r>
          </a:p>
          <a:p>
            <a:pPr marL="2471166" lvl="8" indent="-514350">
              <a:buFont typeface="+mj-lt"/>
              <a:buAutoNum type="arabicPeriod"/>
            </a:pPr>
            <a:r>
              <a:rPr lang="en-US" sz="2400" dirty="0"/>
              <a:t>Information</a:t>
            </a:r>
          </a:p>
          <a:p>
            <a:pPr marL="2471166" lvl="8" indent="-514350">
              <a:buFont typeface="+mj-lt"/>
              <a:buAutoNum type="arabicPeriod"/>
            </a:pPr>
            <a:r>
              <a:rPr lang="en-US" sz="2400" dirty="0"/>
              <a:t>Presence</a:t>
            </a:r>
          </a:p>
          <a:p>
            <a:pPr marL="65151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4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245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Background</a:t>
            </a:r>
            <a:br>
              <a:rPr lang="en-US" sz="28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</a:br>
            <a:r>
              <a:rPr lang="en-US" sz="28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Why Lethality Assessment?</a:t>
            </a:r>
            <a:br>
              <a:rPr lang="en-US" sz="28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</a:br>
            <a:r>
              <a:rPr lang="en-US" sz="28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Numbers and Opportunity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i="1" dirty="0"/>
              <a:t>Domestic Violence-Related Homicides </a:t>
            </a:r>
            <a:endParaRPr lang="en-US" dirty="0"/>
          </a:p>
          <a:p>
            <a:r>
              <a:rPr lang="en-US" dirty="0" smtClean="0"/>
              <a:t>Between </a:t>
            </a:r>
            <a:r>
              <a:rPr lang="en-US" dirty="0"/>
              <a:t>1999 and 2012, a total of 1,994 people in Virginia lost their lives to domestic and dating violence.5 </a:t>
            </a:r>
          </a:p>
          <a:p>
            <a:r>
              <a:rPr lang="en-US" dirty="0"/>
              <a:t>A review of preliminary homicide data for 2012 indicates that there were at least </a:t>
            </a:r>
            <a:r>
              <a:rPr lang="en-US" dirty="0">
                <a:solidFill>
                  <a:srgbClr val="FF0000"/>
                </a:solidFill>
              </a:rPr>
              <a:t>117</a:t>
            </a:r>
            <a:r>
              <a:rPr lang="en-US" dirty="0"/>
              <a:t> family and intimate partner homicides in 2012, representing approximately </a:t>
            </a:r>
            <a:r>
              <a:rPr lang="en-US" dirty="0">
                <a:solidFill>
                  <a:srgbClr val="FF0000"/>
                </a:solidFill>
              </a:rPr>
              <a:t>34.0% </a:t>
            </a:r>
            <a:r>
              <a:rPr lang="en-US" dirty="0"/>
              <a:t>of the </a:t>
            </a:r>
            <a:r>
              <a:rPr lang="en-US" dirty="0">
                <a:solidFill>
                  <a:srgbClr val="FF0000"/>
                </a:solidFill>
              </a:rPr>
              <a:t>344</a:t>
            </a:r>
            <a:r>
              <a:rPr lang="en-US" dirty="0"/>
              <a:t> homicides in Virginia for the year</a:t>
            </a:r>
            <a:r>
              <a:rPr lang="en-US" dirty="0" smtClean="0"/>
              <a:t>. </a:t>
            </a:r>
            <a:r>
              <a:rPr lang="en-US" dirty="0"/>
              <a:t>This represents a </a:t>
            </a:r>
            <a:r>
              <a:rPr lang="en-US" dirty="0">
                <a:solidFill>
                  <a:srgbClr val="FF0000"/>
                </a:solidFill>
              </a:rPr>
              <a:t>12.7%</a:t>
            </a:r>
            <a:r>
              <a:rPr lang="en-US" dirty="0"/>
              <a:t> decrease in the number of identified family and intimate partner homicides from 2011 to 2012. The most common factors that precipitated these domestic violence homicides included the following: </a:t>
            </a:r>
          </a:p>
          <a:p>
            <a:r>
              <a:rPr lang="en-US" dirty="0" smtClean="0"/>
              <a:t>A </a:t>
            </a:r>
            <a:r>
              <a:rPr lang="en-US" dirty="0"/>
              <a:t>verbal dispute of an unknown topic (19%) </a:t>
            </a:r>
          </a:p>
          <a:p>
            <a:r>
              <a:rPr lang="en-US" dirty="0" smtClean="0"/>
              <a:t>Child </a:t>
            </a:r>
            <a:r>
              <a:rPr lang="en-US" dirty="0"/>
              <a:t>abuse or neglect (16%) </a:t>
            </a:r>
          </a:p>
          <a:p>
            <a:r>
              <a:rPr lang="en-US" dirty="0" smtClean="0"/>
              <a:t>The </a:t>
            </a:r>
            <a:r>
              <a:rPr lang="en-US" dirty="0"/>
              <a:t>ending of an intimate partner relationship (15%) </a:t>
            </a:r>
          </a:p>
          <a:p>
            <a:r>
              <a:rPr lang="en-US" dirty="0" smtClean="0"/>
              <a:t>Financial </a:t>
            </a:r>
            <a:r>
              <a:rPr lang="en-US" dirty="0"/>
              <a:t>issues (13%) </a:t>
            </a:r>
          </a:p>
          <a:p>
            <a:r>
              <a:rPr lang="en-US" dirty="0" smtClean="0"/>
              <a:t>Substance </a:t>
            </a:r>
            <a:r>
              <a:rPr lang="en-US" dirty="0"/>
              <a:t>or alcohol use (12%)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04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b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Lethality Assessment?</a:t>
            </a:r>
            <a:b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 and Opportunity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64626"/>
            <a:ext cx="5649190" cy="132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914400" y="1417638"/>
            <a:ext cx="64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1500 DV fatalities a year in the U.S.</a:t>
            </a:r>
          </a:p>
          <a:p>
            <a:r>
              <a:rPr lang="en-US" sz="2400" dirty="0"/>
              <a:t>For every 1 DV homicide, 8-9 near homicides</a:t>
            </a:r>
          </a:p>
          <a:p>
            <a:r>
              <a:rPr lang="en-US" sz="2400" dirty="0"/>
              <a:t>Police previously on the scene in 50% of DV homicides.</a:t>
            </a:r>
          </a:p>
          <a:p>
            <a:r>
              <a:rPr lang="en-US" sz="2400" dirty="0"/>
              <a:t>Only 4% of DV homicide victims had ever availed themselves of DV services.</a:t>
            </a:r>
          </a:p>
          <a:p>
            <a:r>
              <a:rPr lang="en-US" sz="2400" dirty="0"/>
              <a:t>Re-assault dropped by 60% when victims went into shelter; (Newbury, MA)</a:t>
            </a:r>
          </a:p>
        </p:txBody>
      </p:sp>
    </p:spTree>
    <p:extLst>
      <p:ext uri="{BB962C8B-B14F-4D97-AF65-F5344CB8AC3E}">
        <p14:creationId xmlns:p14="http://schemas.microsoft.com/office/powerpoint/2010/main" val="27870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the Data Tell 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 domestic violence programs </a:t>
            </a:r>
            <a:r>
              <a:rPr lang="en-US" b="1" i="1" dirty="0">
                <a:solidFill>
                  <a:srgbClr val="FF0000"/>
                </a:solidFill>
              </a:rPr>
              <a:t>PROTECT</a:t>
            </a:r>
            <a:r>
              <a:rPr lang="en-US" dirty="0"/>
              <a:t> victims….</a:t>
            </a:r>
          </a:p>
          <a:p>
            <a:endParaRPr lang="en-US" dirty="0"/>
          </a:p>
          <a:p>
            <a:r>
              <a:rPr lang="en-US" b="1" i="1" dirty="0">
                <a:solidFill>
                  <a:srgbClr val="FF0000"/>
                </a:solidFill>
              </a:rPr>
              <a:t>High Risk </a:t>
            </a:r>
            <a:r>
              <a:rPr lang="en-US" dirty="0"/>
              <a:t>victims are not utilizing those services!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1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Lethality Assessment?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and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886200"/>
          </a:xfrm>
        </p:spPr>
        <p:txBody>
          <a:bodyPr>
            <a:normAutofit fontScale="92500"/>
          </a:bodyPr>
          <a:lstStyle/>
          <a:p>
            <a:r>
              <a:rPr lang="en-US" dirty="0"/>
              <a:t>Because the </a:t>
            </a:r>
            <a:r>
              <a:rPr lang="en-US" b="1" i="1" dirty="0"/>
              <a:t>INFORMATON</a:t>
            </a:r>
            <a:r>
              <a:rPr lang="en-US" dirty="0"/>
              <a:t> is already there</a:t>
            </a:r>
          </a:p>
          <a:p>
            <a:endParaRPr lang="en-US" dirty="0"/>
          </a:p>
          <a:p>
            <a:r>
              <a:rPr lang="en-US" dirty="0"/>
              <a:t>Through research-based work of Dr. Jacquelyn C. Campbell.</a:t>
            </a:r>
          </a:p>
          <a:p>
            <a:pPr marL="137160" indent="0">
              <a:buNone/>
            </a:pPr>
            <a:r>
              <a:rPr lang="en-US" dirty="0"/>
              <a:t>				 </a:t>
            </a:r>
          </a:p>
          <a:p>
            <a:r>
              <a:rPr lang="en-US" dirty="0"/>
              <a:t>Danger Assessment (www.dangerassessment.org)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733800"/>
            <a:ext cx="1682750" cy="2002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08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Lethality Assessment?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Presence and Opportunity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Causes greater awareness of danger and lethality.</a:t>
            </a:r>
          </a:p>
          <a:p>
            <a:r>
              <a:rPr lang="en-US" dirty="0"/>
              <a:t>Causes greater consideration of proactive interventions.</a:t>
            </a:r>
          </a:p>
          <a:p>
            <a:r>
              <a:rPr lang="en-US" dirty="0"/>
              <a:t>Educates system participants</a:t>
            </a:r>
          </a:p>
          <a:p>
            <a:r>
              <a:rPr lang="en-US" dirty="0"/>
              <a:t>Allows victims to see through “different lens”.</a:t>
            </a:r>
          </a:p>
          <a:p>
            <a:r>
              <a:rPr lang="en-US" dirty="0"/>
              <a:t>Enhances 3 C’s: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Coordination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Communication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Cooperation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F68-EEBF-4007-AE8B-A4365E8A3C23}" type="datetime1">
              <a:rPr lang="en-US" smtClean="0"/>
              <a:t>3/23/2015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0022-2A8E-4979-8726-E1200C30B10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SC Master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 Master Slide</Template>
  <TotalTime>99</TotalTime>
  <Words>1456</Words>
  <Application>Microsoft Office PowerPoint</Application>
  <PresentationFormat>On-screen Show (4:3)</PresentationFormat>
  <Paragraphs>261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CASC Master Slide</vt:lpstr>
      <vt:lpstr>Lethality Assessment Program</vt:lpstr>
      <vt:lpstr>Purpose of Training</vt:lpstr>
      <vt:lpstr>Background Definitions</vt:lpstr>
      <vt:lpstr>Background Why Lethality Assessment?</vt:lpstr>
      <vt:lpstr>Background Why Lethality Assessment? Numbers and Opportunity</vt:lpstr>
      <vt:lpstr>Background Why Lethality Assessment? Numbers and Opportunity</vt:lpstr>
      <vt:lpstr>What does the Data Tell Us?</vt:lpstr>
      <vt:lpstr>Background Why Lethality Assessment? Information and Opportunity</vt:lpstr>
      <vt:lpstr>Why Lethality Assessment? Presence and Opportunity </vt:lpstr>
      <vt:lpstr>Background Development Began October 2003</vt:lpstr>
      <vt:lpstr>Background Development (continued)</vt:lpstr>
      <vt:lpstr>Background</vt:lpstr>
      <vt:lpstr>More Background</vt:lpstr>
      <vt:lpstr>Once involved in Support</vt:lpstr>
      <vt:lpstr>Why is this important to Me?</vt:lpstr>
      <vt:lpstr>Homicides Numbers Last 5 Years Chesapeake</vt:lpstr>
      <vt:lpstr>How the LAP Works Lethality Screen for First Responders</vt:lpstr>
      <vt:lpstr>How the LAP Works Protocol for First Responders</vt:lpstr>
      <vt:lpstr>How the LAP Works When to Initiate a Lethality Screen Only in Cases of Intimate Relationships…</vt:lpstr>
      <vt:lpstr>How the LAP Works When to Initiate a Lethality Screen Only in Cases of Intimate Relationships…</vt:lpstr>
      <vt:lpstr>How the LAP Works Initiating the Lethality Screen</vt:lpstr>
      <vt:lpstr>How the LAP Works Screen-ins and Cut-offs</vt:lpstr>
      <vt:lpstr>How the LAP Works Non-Protocol Referral</vt:lpstr>
      <vt:lpstr>How the LAP Works Protocol Referral Victim Agrees to Speak on Phone</vt:lpstr>
      <vt:lpstr>How the LAP Works Protocol Referral Victim Declines to Speak on Phone</vt:lpstr>
      <vt:lpstr>How the LAP Works Stats in Maryland  CY 2006-2010</vt:lpstr>
      <vt:lpstr>Issues and Concerns</vt:lpstr>
      <vt:lpstr>Issues and Concerns (continued)</vt:lpstr>
      <vt:lpstr>Where the paperwork goes</vt:lpstr>
      <vt:lpstr>Summary</vt:lpstr>
      <vt:lpstr>LAP Results 2013-2014</vt:lpstr>
      <vt:lpstr>LAP Results 2013-2014</vt:lpstr>
      <vt:lpstr>CLETA Roll Call Training </vt:lpstr>
    </vt:vector>
  </TitlesOfParts>
  <Company>City of Chesapeake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Lethality Assessment Program</dc:title>
  <dc:creator>Efrem Noel</dc:creator>
  <cp:lastModifiedBy>Frank  W. Somerville</cp:lastModifiedBy>
  <cp:revision>14</cp:revision>
  <cp:lastPrinted>2014-11-05T01:30:52Z</cp:lastPrinted>
  <dcterms:created xsi:type="dcterms:W3CDTF">2014-11-01T20:22:08Z</dcterms:created>
  <dcterms:modified xsi:type="dcterms:W3CDTF">2015-03-23T20:31:42Z</dcterms:modified>
</cp:coreProperties>
</file>