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6" r:id="rId2"/>
    <p:sldId id="268" r:id="rId3"/>
    <p:sldId id="269" r:id="rId4"/>
    <p:sldId id="270" r:id="rId5"/>
    <p:sldId id="271" r:id="rId6"/>
    <p:sldId id="275" r:id="rId7"/>
    <p:sldId id="272" r:id="rId8"/>
    <p:sldId id="273" r:id="rId9"/>
    <p:sldId id="274" r:id="rId10"/>
    <p:sldId id="256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45" d="100"/>
          <a:sy n="45" d="100"/>
        </p:scale>
        <p:origin x="-132" y="-4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Lethality Assessment Program</a:t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81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LAP AND THE PROSECUTION OF DOMESTIC VIOLENCE CASES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68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Pitfalls of Prosecution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Victim makes police report</a:t>
            </a:r>
          </a:p>
          <a:p>
            <a:r>
              <a:rPr lang="en-US" sz="2800" dirty="0" smtClean="0"/>
              <a:t>Goes back to abuser in long span between arrest and trial</a:t>
            </a:r>
          </a:p>
          <a:p>
            <a:r>
              <a:rPr lang="en-US" sz="2800" dirty="0" smtClean="0"/>
              <a:t>Refuses to appear</a:t>
            </a:r>
          </a:p>
          <a:p>
            <a:r>
              <a:rPr lang="en-US" sz="2800" dirty="0" smtClean="0"/>
              <a:t>Disappears</a:t>
            </a:r>
          </a:p>
          <a:p>
            <a:r>
              <a:rPr lang="en-US" sz="2800" dirty="0" smtClean="0"/>
              <a:t>Appears and refuses to testify</a:t>
            </a:r>
          </a:p>
          <a:p>
            <a:r>
              <a:rPr lang="en-US" sz="2800" dirty="0" smtClean="0"/>
              <a:t>Testifies that he/she cant remember or lied to police officer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4902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LAP Keeps Victims Engaged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Immediate counseling and/or shelter </a:t>
            </a:r>
          </a:p>
          <a:p>
            <a:r>
              <a:rPr lang="en-US" sz="2800" dirty="0" smtClean="0"/>
              <a:t>Available for interview soon after arrest</a:t>
            </a:r>
          </a:p>
          <a:p>
            <a:r>
              <a:rPr lang="en-US" sz="2800" dirty="0" smtClean="0"/>
              <a:t>Give prosecutor fuller picture of problem</a:t>
            </a:r>
          </a:p>
          <a:p>
            <a:r>
              <a:rPr lang="en-US" sz="2800" dirty="0"/>
              <a:t>Answers on questionnaire bring on discussion in initial interview with prosecutor and/or victim witness advocates</a:t>
            </a:r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484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Bond Hearings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19.2-120 (A)</a:t>
            </a:r>
          </a:p>
          <a:p>
            <a:r>
              <a:rPr lang="en-US" sz="2800" dirty="0" smtClean="0"/>
              <a:t>Person shall be admitted to bail unless there is probable cause to believe:</a:t>
            </a:r>
          </a:p>
          <a:p>
            <a:r>
              <a:rPr lang="en-US" sz="2800" dirty="0" smtClean="0"/>
              <a:t>Liberty will cause unreasonable danger to himself or the public</a:t>
            </a:r>
          </a:p>
          <a:p>
            <a:r>
              <a:rPr lang="en-US" sz="2800" dirty="0" smtClean="0"/>
              <a:t>Victims answers on LAP can help convince a magistrate or judge to set no bond</a:t>
            </a:r>
          </a:p>
          <a:p>
            <a:r>
              <a:rPr lang="en-US" sz="2800" dirty="0" smtClean="0"/>
              <a:t>LAP questions (1,2,3,4,5,9,11)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12681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Bond Hearings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19.2-120 (B)</a:t>
            </a:r>
          </a:p>
          <a:p>
            <a:r>
              <a:rPr lang="en-US" sz="2800" dirty="0" smtClean="0"/>
              <a:t>Presumption against Bond for certain crimes of Violence</a:t>
            </a:r>
          </a:p>
          <a:p>
            <a:r>
              <a:rPr lang="en-US" sz="2800" dirty="0" smtClean="0"/>
              <a:t>Defendant must rebut assumption to receive bond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165106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58871"/>
            <a:ext cx="8596668" cy="1320800"/>
          </a:xfrm>
        </p:spPr>
        <p:txBody>
          <a:bodyPr/>
          <a:lstStyle/>
          <a:p>
            <a:r>
              <a:rPr lang="en-US" dirty="0" smtClean="0"/>
              <a:t>Bond Hearings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02916"/>
            <a:ext cx="8596668" cy="441297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LAP helps </a:t>
            </a:r>
            <a:r>
              <a:rPr lang="en-US" sz="2400" dirty="0"/>
              <a:t>to negate defendant’s case to overcome presumption against bond  </a:t>
            </a:r>
          </a:p>
          <a:p>
            <a:r>
              <a:rPr lang="en-US" sz="2400" dirty="0" smtClean="0"/>
              <a:t>History and characteristics of person (LAP questions 1,2,3,5,11)</a:t>
            </a:r>
          </a:p>
          <a:p>
            <a:r>
              <a:rPr lang="en-US" sz="2400" dirty="0" smtClean="0"/>
              <a:t>Physical and mental conditions (LAP question 6,9)</a:t>
            </a:r>
          </a:p>
          <a:p>
            <a:r>
              <a:rPr lang="en-US" sz="2400" dirty="0" smtClean="0"/>
              <a:t>Employment (LAP question 8)</a:t>
            </a:r>
          </a:p>
          <a:p>
            <a:r>
              <a:rPr lang="en-US" sz="2400" dirty="0" smtClean="0"/>
              <a:t>Past conduct (LAP questions 1,2,3,5,9,11)</a:t>
            </a:r>
          </a:p>
        </p:txBody>
      </p:sp>
    </p:spTree>
    <p:extLst>
      <p:ext uri="{BB962C8B-B14F-4D97-AF65-F5344CB8AC3E}">
        <p14:creationId xmlns:p14="http://schemas.microsoft.com/office/powerpoint/2010/main" val="31867200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Bond Hearings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65337"/>
            <a:ext cx="8596668" cy="4676025"/>
          </a:xfrm>
        </p:spPr>
        <p:txBody>
          <a:bodyPr>
            <a:noAutofit/>
          </a:bodyPr>
          <a:lstStyle/>
          <a:p>
            <a:r>
              <a:rPr lang="en-US" sz="2800" dirty="0" smtClean="0"/>
              <a:t>19.2-121</a:t>
            </a:r>
          </a:p>
          <a:p>
            <a:r>
              <a:rPr lang="en-US" sz="2800" dirty="0" smtClean="0"/>
              <a:t>If bond is set, LAP gives ammunition to set bond at a higher amount or give stringent conditions to bond.</a:t>
            </a:r>
          </a:p>
          <a:p>
            <a:r>
              <a:rPr lang="en-US" sz="2800" dirty="0" smtClean="0"/>
              <a:t>Factors: </a:t>
            </a:r>
          </a:p>
          <a:p>
            <a:r>
              <a:rPr lang="en-US" sz="2800" dirty="0" smtClean="0"/>
              <a:t>Employment (LAP question 8)</a:t>
            </a:r>
          </a:p>
          <a:p>
            <a:r>
              <a:rPr lang="en-US" sz="2800" dirty="0" smtClean="0"/>
              <a:t>Person likely to obstruct or attempt to obstruct justice</a:t>
            </a:r>
          </a:p>
          <a:p>
            <a:r>
              <a:rPr lang="en-US" sz="2800" dirty="0" smtClean="0"/>
              <a:t>Person likely to threaten, injure, intimidate witness or victim. (LAP questions 1,2,3,4, 5, 11)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688899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LAP may bring back the recanting witness</a:t>
            </a:r>
          </a:p>
          <a:p>
            <a:r>
              <a:rPr lang="en-US" sz="2800" dirty="0" smtClean="0"/>
              <a:t>If witness becomes reluctant to testify near trial</a:t>
            </a:r>
          </a:p>
          <a:p>
            <a:r>
              <a:rPr lang="en-US" sz="2800" dirty="0" smtClean="0"/>
              <a:t>Remind her of answers on LAP</a:t>
            </a:r>
          </a:p>
          <a:p>
            <a:r>
              <a:rPr lang="en-US" sz="2800" dirty="0" smtClean="0"/>
              <a:t>Remind her of conversation with Advocates</a:t>
            </a:r>
          </a:p>
          <a:p>
            <a:r>
              <a:rPr lang="en-US" sz="2800" dirty="0" smtClean="0"/>
              <a:t>Show her pictures taken on the date of the incident</a:t>
            </a:r>
          </a:p>
        </p:txBody>
      </p:sp>
    </p:spTree>
    <p:extLst>
      <p:ext uri="{BB962C8B-B14F-4D97-AF65-F5344CB8AC3E}">
        <p14:creationId xmlns:p14="http://schemas.microsoft.com/office/powerpoint/2010/main" val="25185506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Sentencing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Information on LAP helps prosecutors with sentencing decisions.</a:t>
            </a:r>
          </a:p>
          <a:p>
            <a:r>
              <a:rPr lang="en-US" sz="3200" dirty="0" smtClean="0"/>
              <a:t>Problems identified in LAP give basis for probation conditions.</a:t>
            </a:r>
          </a:p>
          <a:p>
            <a:r>
              <a:rPr lang="en-US" sz="3200" dirty="0" smtClean="0"/>
              <a:t>Request for longer jail or prison sentence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876320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Sentencing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4079"/>
            <a:ext cx="8596668" cy="3880773"/>
          </a:xfrm>
        </p:spPr>
        <p:txBody>
          <a:bodyPr>
            <a:noAutofit/>
          </a:bodyPr>
          <a:lstStyle/>
          <a:p>
            <a:r>
              <a:rPr lang="en-US" sz="2800" dirty="0" smtClean="0"/>
              <a:t>18.2-57.3   First Offender Treatment for those charged with Assault and Battery of a Family Member.</a:t>
            </a:r>
          </a:p>
          <a:p>
            <a:r>
              <a:rPr lang="en-US" sz="2800" dirty="0" smtClean="0"/>
              <a:t>LAP answers may give prosecutor better idea of victim situation and the advisability of recommending this disposition in lieu of jail time or probation.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96015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LAP?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11 question instrument used by first responders on a domestic violence call</a:t>
            </a:r>
          </a:p>
          <a:p>
            <a:r>
              <a:rPr lang="en-US" sz="3200" dirty="0" smtClean="0"/>
              <a:t>Identifies victims of domestic violence who are at the greatest risk of being killed</a:t>
            </a:r>
          </a:p>
          <a:p>
            <a:r>
              <a:rPr lang="en-US" sz="3200" dirty="0" smtClean="0"/>
              <a:t>Gets them out of harm’s way by immediate contact with domestic violence services.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29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Protective 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Emergency Protective Order  19.2-152.8</a:t>
            </a:r>
          </a:p>
          <a:p>
            <a:r>
              <a:rPr lang="en-US" sz="2800" dirty="0" smtClean="0"/>
              <a:t>LAP can help LEOs show there is probable danger of a further such act being committed by the respondent against the victim</a:t>
            </a:r>
          </a:p>
          <a:p>
            <a:pPr marL="0" indent="0">
              <a:buNone/>
            </a:pPr>
            <a:r>
              <a:rPr lang="en-US" sz="2800" dirty="0" smtClean="0"/>
              <a:t>Victim witness advocates find LAP helpful when going with victims to procure preliminary and permanent protective orders.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608519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Lori B. Galbraith</a:t>
            </a:r>
          </a:p>
          <a:p>
            <a:r>
              <a:rPr lang="en-US" sz="2800" dirty="0" smtClean="0"/>
              <a:t>Chief Deputy Commonwealth’s Attorney </a:t>
            </a:r>
          </a:p>
          <a:p>
            <a:r>
              <a:rPr lang="en-US" sz="2800" dirty="0" smtClean="0"/>
              <a:t>307 Albemarle Drive, Suite 200A</a:t>
            </a:r>
          </a:p>
          <a:p>
            <a:r>
              <a:rPr lang="en-US" sz="2800" dirty="0" smtClean="0"/>
              <a:t>Chesapeake, VA 23322</a:t>
            </a:r>
          </a:p>
          <a:p>
            <a:r>
              <a:rPr lang="en-US" sz="2800" dirty="0" smtClean="0"/>
              <a:t>757-382-3200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65036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LAP used in cases of domestic violence between intimate partners when a first responder believes:</a:t>
            </a:r>
          </a:p>
          <a:p>
            <a:r>
              <a:rPr lang="en-US" sz="2400" dirty="0" smtClean="0"/>
              <a:t>There has been an assault or other act of violence</a:t>
            </a:r>
          </a:p>
          <a:p>
            <a:r>
              <a:rPr lang="en-US" sz="2400" dirty="0" smtClean="0"/>
              <a:t>The victim faces danger once the first responder leaves</a:t>
            </a:r>
          </a:p>
          <a:p>
            <a:r>
              <a:rPr lang="en-US" sz="2400" dirty="0" smtClean="0"/>
              <a:t>When the call is a repeat between the parties or to the home</a:t>
            </a:r>
          </a:p>
          <a:p>
            <a:r>
              <a:rPr lang="en-US" sz="2400" dirty="0" smtClean="0"/>
              <a:t>When the first responder’s gut tells him the situation is dangerous</a:t>
            </a:r>
          </a:p>
        </p:txBody>
      </p:sp>
    </p:spTree>
    <p:extLst>
      <p:ext uri="{BB962C8B-B14F-4D97-AF65-F5344CB8AC3E}">
        <p14:creationId xmlns:p14="http://schemas.microsoft.com/office/powerpoint/2010/main" val="355782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The victim is taken to a safe, private place</a:t>
            </a:r>
          </a:p>
          <a:p>
            <a:r>
              <a:rPr lang="en-US" sz="2800" dirty="0" smtClean="0"/>
              <a:t>The victim is asked the questions, simply and in order</a:t>
            </a:r>
          </a:p>
          <a:p>
            <a:r>
              <a:rPr lang="en-US" sz="2800" dirty="0" smtClean="0"/>
              <a:t>If the victim screens as high danger</a:t>
            </a:r>
          </a:p>
          <a:p>
            <a:r>
              <a:rPr lang="en-US" sz="2800" dirty="0" smtClean="0"/>
              <a:t>First responder will advise victim that people in her situation have been killed</a:t>
            </a:r>
          </a:p>
          <a:p>
            <a:r>
              <a:rPr lang="en-US" sz="2800" dirty="0" smtClean="0"/>
              <a:t>First responder will call 24 hour domestic violence hotline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6029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First responder will give information to worker on hotline</a:t>
            </a:r>
          </a:p>
          <a:p>
            <a:r>
              <a:rPr lang="en-US" sz="2800" dirty="0" smtClean="0"/>
              <a:t>First responder will encourage victim to speak with the hotline worker.</a:t>
            </a:r>
          </a:p>
          <a:p>
            <a:r>
              <a:rPr lang="en-US" sz="2800" dirty="0" smtClean="0"/>
              <a:t>Victim speaks to hotline worker, hands phone back to first responder for instructions.</a:t>
            </a:r>
          </a:p>
        </p:txBody>
      </p:sp>
    </p:spTree>
    <p:extLst>
      <p:ext uri="{BB962C8B-B14F-4D97-AF65-F5344CB8AC3E}">
        <p14:creationId xmlns:p14="http://schemas.microsoft.com/office/powerpoint/2010/main" val="387246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Victim refuses to speak with hotline, first responder calls hotline anyway</a:t>
            </a:r>
          </a:p>
          <a:p>
            <a:r>
              <a:rPr lang="en-US" sz="3200" dirty="0"/>
              <a:t>Obtains safety plan and tries to get victim to give a phone number to hotline worker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71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Developed by Maryland Network Against Domestic Violence</a:t>
            </a:r>
          </a:p>
          <a:p>
            <a:r>
              <a:rPr lang="en-US" sz="3200" dirty="0" smtClean="0"/>
              <a:t>Using research from Dr. Jacqueline Campbell</a:t>
            </a:r>
          </a:p>
          <a:p>
            <a:r>
              <a:rPr lang="en-US" sz="3200" dirty="0" smtClean="0"/>
              <a:t>Validated Danger Assessment Tool</a:t>
            </a:r>
          </a:p>
          <a:p>
            <a:r>
              <a:rPr lang="en-US" sz="3200" dirty="0" smtClean="0"/>
              <a:t>Now used in 100% Maryland Jurisdictions</a:t>
            </a:r>
          </a:p>
          <a:p>
            <a:r>
              <a:rPr lang="en-US" sz="3200" dirty="0" smtClean="0"/>
              <a:t>30+ other states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9612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Police – domestic violence calls will take about 15 minutes longer</a:t>
            </a:r>
          </a:p>
          <a:p>
            <a:r>
              <a:rPr lang="en-US" sz="3200" dirty="0" smtClean="0"/>
              <a:t>Domestic Violence Services- they must have a 24 hour hotline</a:t>
            </a:r>
          </a:p>
          <a:p>
            <a:r>
              <a:rPr lang="en-US" sz="3200" dirty="0" smtClean="0"/>
              <a:t>Domestic Violence Services – must be prepared to take on more clients</a:t>
            </a:r>
          </a:p>
          <a:p>
            <a:pPr marL="0" indent="0">
              <a:buNone/>
            </a:pPr>
            <a:r>
              <a:rPr lang="en-US" sz="3200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9199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NEED HELP?  MDNADV has training grants available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59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443</TotalTime>
  <Words>731</Words>
  <Application>Microsoft Office PowerPoint</Application>
  <PresentationFormat>Custom</PresentationFormat>
  <Paragraphs>97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Facet</vt:lpstr>
      <vt:lpstr>Lethality Assessment Program  </vt:lpstr>
      <vt:lpstr>What is LAP?</vt:lpstr>
      <vt:lpstr>Protocol</vt:lpstr>
      <vt:lpstr>Protocol</vt:lpstr>
      <vt:lpstr>Protocol</vt:lpstr>
      <vt:lpstr>Protocol</vt:lpstr>
      <vt:lpstr>Background</vt:lpstr>
      <vt:lpstr>Implementation</vt:lpstr>
      <vt:lpstr>Implementation</vt:lpstr>
      <vt:lpstr>LAP AND THE PROSECUTION OF DOMESTIC VIOLENCE CASES</vt:lpstr>
      <vt:lpstr>Pitfalls of Prosecution</vt:lpstr>
      <vt:lpstr>LAP Keeps Victims Engaged</vt:lpstr>
      <vt:lpstr>Bond Hearings</vt:lpstr>
      <vt:lpstr>Bond Hearings</vt:lpstr>
      <vt:lpstr>Bond Hearings </vt:lpstr>
      <vt:lpstr>Bond Hearings </vt:lpstr>
      <vt:lpstr>Trial</vt:lpstr>
      <vt:lpstr>Sentencing</vt:lpstr>
      <vt:lpstr>Sentencing</vt:lpstr>
      <vt:lpstr>Protective Orders</vt:lpstr>
      <vt:lpstr>Questions?</vt:lpstr>
    </vt:vector>
  </TitlesOfParts>
  <Company>City of Chesapeake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LAP AND THE PROSECUTION OF DOMESTIC VIOLENCE CASES</dc:title>
  <dc:creator>Lori Galbraith</dc:creator>
  <cp:lastModifiedBy>Frank  W. Somerville</cp:lastModifiedBy>
  <cp:revision>26</cp:revision>
  <dcterms:created xsi:type="dcterms:W3CDTF">2014-07-18T13:30:23Z</dcterms:created>
  <dcterms:modified xsi:type="dcterms:W3CDTF">2015-03-19T21:41:02Z</dcterms:modified>
</cp:coreProperties>
</file>