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256" r:id="rId2"/>
    <p:sldId id="259" r:id="rId3"/>
    <p:sldId id="257" r:id="rId4"/>
    <p:sldId id="295" r:id="rId5"/>
    <p:sldId id="296" r:id="rId6"/>
    <p:sldId id="297" r:id="rId7"/>
    <p:sldId id="258" r:id="rId8"/>
    <p:sldId id="260" r:id="rId9"/>
    <p:sldId id="263" r:id="rId10"/>
    <p:sldId id="298" r:id="rId11"/>
    <p:sldId id="299" r:id="rId12"/>
    <p:sldId id="267" r:id="rId13"/>
    <p:sldId id="282" r:id="rId14"/>
    <p:sldId id="268" r:id="rId15"/>
    <p:sldId id="270" r:id="rId16"/>
    <p:sldId id="273" r:id="rId17"/>
    <p:sldId id="274" r:id="rId18"/>
    <p:sldId id="293" r:id="rId19"/>
    <p:sldId id="283" r:id="rId20"/>
    <p:sldId id="275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4" r:id="rId29"/>
    <p:sldId id="279" r:id="rId30"/>
    <p:sldId id="300" r:id="rId31"/>
    <p:sldId id="280" r:id="rId32"/>
    <p:sldId id="301" r:id="rId33"/>
    <p:sldId id="302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7" d="100"/>
          <a:sy n="97" d="100"/>
        </p:scale>
        <p:origin x="-120" y="-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79FC5E-D9C8-425B-97C5-CD8E329E3B18}" type="datetimeFigureOut">
              <a:rPr lang="en-US" smtClean="0"/>
              <a:t>8/22/2018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44D869-A38A-4E52-B2B2-9518F05F79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024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44D869-A38A-4E52-B2B2-9518F05F792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52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0069CBD-A701-4291-80A1-6E96FB763FDC}" type="datetimeFigureOut">
              <a:rPr lang="en-US" smtClean="0"/>
              <a:t>8/22/2018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1F0EC06-E4CA-4A18-879F-E0E4293BEC05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69CBD-A701-4291-80A1-6E96FB763FDC}" type="datetimeFigureOut">
              <a:rPr lang="en-US" smtClean="0"/>
              <a:t>8/22/2018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0EC06-E4CA-4A18-879F-E0E4293BEC0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0069CBD-A701-4291-80A1-6E96FB763FDC}" type="datetimeFigureOut">
              <a:rPr lang="en-US" smtClean="0"/>
              <a:t>8/22/2018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1F0EC06-E4CA-4A18-879F-E0E4293BEC05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69CBD-A701-4291-80A1-6E96FB763FDC}" type="datetimeFigureOut">
              <a:rPr lang="en-US" smtClean="0"/>
              <a:t>8/22/2018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1F0EC06-E4CA-4A18-879F-E0E4293BEC0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69CBD-A701-4291-80A1-6E96FB763FDC}" type="datetimeFigureOut">
              <a:rPr lang="en-US" smtClean="0"/>
              <a:t>8/22/2018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1F0EC06-E4CA-4A18-879F-E0E4293BEC0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0069CBD-A701-4291-80A1-6E96FB763FDC}" type="datetimeFigureOut">
              <a:rPr lang="en-US" smtClean="0"/>
              <a:t>8/22/2018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1F0EC06-E4CA-4A18-879F-E0E4293BEC0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0069CBD-A701-4291-80A1-6E96FB763FDC}" type="datetimeFigureOut">
              <a:rPr lang="en-US" smtClean="0"/>
              <a:t>8/22/2018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1F0EC06-E4CA-4A18-879F-E0E4293BEC0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69CBD-A701-4291-80A1-6E96FB763FDC}" type="datetimeFigureOut">
              <a:rPr lang="en-US" smtClean="0"/>
              <a:t>8/22/2018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1F0EC06-E4CA-4A18-879F-E0E4293BEC0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69CBD-A701-4291-80A1-6E96FB763FDC}" type="datetimeFigureOut">
              <a:rPr lang="en-US" smtClean="0"/>
              <a:t>8/22/2018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1F0EC06-E4CA-4A18-879F-E0E4293BEC0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69CBD-A701-4291-80A1-6E96FB763FDC}" type="datetimeFigureOut">
              <a:rPr lang="en-US" smtClean="0"/>
              <a:t>8/22/2018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1F0EC06-E4CA-4A18-879F-E0E4293BEC0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60069CBD-A701-4291-80A1-6E96FB763FDC}" type="datetimeFigureOut">
              <a:rPr lang="en-US" smtClean="0"/>
              <a:t>8/22/2018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1F0EC06-E4CA-4A18-879F-E0E4293BEC0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0069CBD-A701-4291-80A1-6E96FB763FDC}" type="datetimeFigureOut">
              <a:rPr lang="en-US" smtClean="0"/>
              <a:t>8/22/2018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1F0EC06-E4CA-4A18-879F-E0E4293BEC05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685800"/>
            <a:ext cx="8610600" cy="4419600"/>
          </a:xfrm>
        </p:spPr>
        <p:txBody>
          <a:bodyPr>
            <a:noAutofit/>
          </a:bodyPr>
          <a:lstStyle/>
          <a:p>
            <a:pPr algn="ctr"/>
            <a:r>
              <a:rPr lang="en-US" sz="7200" dirty="0">
                <a:latin typeface="Cambria" panose="02040503050406030204" pitchFamily="18" charset="0"/>
              </a:rPr>
              <a:t>Ethics for Lawyers – and how that impacts your child’s case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Cambria" panose="02040503050406030204" pitchFamily="18" charset="0"/>
              </a:rPr>
              <a:t>Leslie A.T. Haley, Park Haley LLP</a:t>
            </a:r>
          </a:p>
        </p:txBody>
      </p:sp>
    </p:spTree>
    <p:extLst>
      <p:ext uri="{BB962C8B-B14F-4D97-AF65-F5344CB8AC3E}">
        <p14:creationId xmlns:p14="http://schemas.microsoft.com/office/powerpoint/2010/main" val="1934504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latin typeface="Cambria" pitchFamily="18" charset="0"/>
              </a:rPr>
              <a:t>MINIMUM COMMUNICATIONS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7800" y="2667000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dirty="0"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1447800"/>
            <a:ext cx="8788624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ambria" pitchFamily="18" charset="0"/>
              </a:rPr>
              <a:t>For GALs:</a:t>
            </a:r>
          </a:p>
          <a:p>
            <a:endParaRPr lang="en-US" sz="2800" dirty="0">
              <a:latin typeface="Cambria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itchFamily="18" charset="0"/>
              </a:rPr>
              <a:t>Meet the child on their turf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itchFamily="18" charset="0"/>
              </a:rPr>
              <a:t>Explain GAL role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itchFamily="18" charset="0"/>
              </a:rPr>
              <a:t>Interview the child and listen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itchFamily="18" charset="0"/>
              </a:rPr>
              <a:t>Explain confidentiality issues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itchFamily="18" charset="0"/>
              </a:rPr>
              <a:t>Advise child regarding proceedings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itchFamily="18" charset="0"/>
              </a:rPr>
              <a:t>Advise the child of their rights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itchFamily="18" charset="0"/>
              </a:rPr>
              <a:t>Advise the child of possible consequences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itchFamily="18" charset="0"/>
              </a:rPr>
              <a:t>Participate with the child in all phases of proceedings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itchFamily="18" charset="0"/>
              </a:rPr>
              <a:t>Prepare the child to testify, if necessary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itchFamily="18" charset="0"/>
              </a:rPr>
              <a:t>Advise the child of court’s decision and consequences</a:t>
            </a:r>
          </a:p>
        </p:txBody>
      </p:sp>
    </p:spTree>
    <p:extLst>
      <p:ext uri="{BB962C8B-B14F-4D97-AF65-F5344CB8AC3E}">
        <p14:creationId xmlns:p14="http://schemas.microsoft.com/office/powerpoint/2010/main" val="39181629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latin typeface="Cambria" pitchFamily="18" charset="0"/>
              </a:rPr>
              <a:t>MINIMUM COMMUNICATIONS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7800" y="2667000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dirty="0"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1828800"/>
            <a:ext cx="8826840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ambria" panose="02040503050406030204" pitchFamily="18" charset="0"/>
              </a:rPr>
              <a:t>For Parent’s Counsel:</a:t>
            </a:r>
          </a:p>
          <a:p>
            <a:endParaRPr lang="en-US" sz="2800" dirty="0">
              <a:latin typeface="Cambria" panose="020405030504060302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Specific allegations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Parent’s rights at each court hearing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How cooperation or lack of can affect case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Participation in goal setting for child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Responsibilities to comply with court order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Provide copies of correspondence, orders and explain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Diligent efforts to locate parent if necessary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Right to appeal</a:t>
            </a:r>
          </a:p>
        </p:txBody>
      </p:sp>
    </p:spTree>
    <p:extLst>
      <p:ext uri="{BB962C8B-B14F-4D97-AF65-F5344CB8AC3E}">
        <p14:creationId xmlns:p14="http://schemas.microsoft.com/office/powerpoint/2010/main" val="26880604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latin typeface="Cambria" panose="02040503050406030204" pitchFamily="18" charset="0"/>
              </a:rPr>
              <a:t>Rule 1.14  - Capacity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52600"/>
            <a:ext cx="8229600" cy="4572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4400" dirty="0">
                <a:latin typeface="Cambria" panose="02040503050406030204" pitchFamily="18" charset="0"/>
              </a:rPr>
              <a:t>Try to maintain normal relationship</a:t>
            </a:r>
          </a:p>
          <a:p>
            <a:pPr lvl="1"/>
            <a:endParaRPr lang="en-US" sz="4400" dirty="0">
              <a:latin typeface="Cambria" panose="020405030504060302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4400" dirty="0">
                <a:latin typeface="Cambria" panose="02040503050406030204" pitchFamily="18" charset="0"/>
              </a:rPr>
              <a:t>Communication</a:t>
            </a:r>
          </a:p>
          <a:p>
            <a:pPr lvl="1"/>
            <a:endParaRPr lang="en-US" sz="4400" dirty="0">
              <a:latin typeface="Cambria" panose="020405030504060302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4400" dirty="0">
                <a:latin typeface="Cambria" panose="02040503050406030204" pitchFamily="18" charset="0"/>
              </a:rPr>
              <a:t>Take reasonable necessary protection action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4646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latin typeface="Cambria" panose="02040503050406030204" pitchFamily="18" charset="0"/>
              </a:rPr>
              <a:t>GAL SHOULD: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8229600" cy="3581400"/>
          </a:xfrm>
        </p:spPr>
        <p:txBody>
          <a:bodyPr>
            <a:noAutofit/>
          </a:bodyPr>
          <a:lstStyle/>
          <a:p>
            <a:pPr marL="457200" indent="-457200"/>
            <a:r>
              <a:rPr lang="en-US" sz="3500" dirty="0">
                <a:latin typeface="Cambria" panose="02040503050406030204" pitchFamily="18" charset="0"/>
              </a:rPr>
              <a:t>Meet face to face and interview child (Std. A)</a:t>
            </a:r>
          </a:p>
          <a:p>
            <a:pPr marL="457200" indent="-457200"/>
            <a:r>
              <a:rPr lang="en-US" sz="3500" dirty="0">
                <a:latin typeface="Cambria" panose="02040503050406030204" pitchFamily="18" charset="0"/>
              </a:rPr>
              <a:t>Advise child  (Std. C)</a:t>
            </a:r>
          </a:p>
          <a:p>
            <a:pPr marL="457200" indent="-457200"/>
            <a:r>
              <a:rPr lang="en-US" sz="3500" dirty="0">
                <a:latin typeface="Cambria" panose="02040503050406030204" pitchFamily="18" charset="0"/>
              </a:rPr>
              <a:t>Communicate/coordinate/maintain professional relationship (Std. I)</a:t>
            </a:r>
          </a:p>
          <a:p>
            <a:pPr marL="457200" indent="-457200"/>
            <a:r>
              <a:rPr lang="en-US" sz="3500" dirty="0">
                <a:latin typeface="Cambria" panose="02040503050406030204" pitchFamily="18" charset="0"/>
              </a:rPr>
              <a:t>Advise of court’s decision and consequences/implementation (Std. K)</a:t>
            </a:r>
          </a:p>
        </p:txBody>
      </p:sp>
    </p:spTree>
    <p:extLst>
      <p:ext uri="{BB962C8B-B14F-4D97-AF65-F5344CB8AC3E}">
        <p14:creationId xmlns:p14="http://schemas.microsoft.com/office/powerpoint/2010/main" val="1600255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08848" cy="990600"/>
          </a:xfrm>
        </p:spPr>
        <p:txBody>
          <a:bodyPr>
            <a:normAutofit/>
          </a:bodyPr>
          <a:lstStyle/>
          <a:p>
            <a:r>
              <a:rPr lang="en-US" dirty="0">
                <a:latin typeface="Cambria" panose="02040503050406030204" pitchFamily="18" charset="0"/>
              </a:rPr>
              <a:t>Factors: assessing client capacity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8229600" cy="4419600"/>
          </a:xfrm>
        </p:spPr>
        <p:txBody>
          <a:bodyPr>
            <a:noAutofit/>
          </a:bodyPr>
          <a:lstStyle/>
          <a:p>
            <a:pPr marL="457200" indent="-457200"/>
            <a:r>
              <a:rPr lang="en-US" sz="3600" dirty="0">
                <a:latin typeface="Cambria" panose="02040503050406030204" pitchFamily="18" charset="0"/>
              </a:rPr>
              <a:t>Cognitive ability</a:t>
            </a:r>
          </a:p>
          <a:p>
            <a:pPr marL="457200" indent="-457200"/>
            <a:r>
              <a:rPr lang="en-US" sz="3600" dirty="0">
                <a:latin typeface="Cambria" panose="02040503050406030204" pitchFamily="18" charset="0"/>
              </a:rPr>
              <a:t>Emotional and mental development</a:t>
            </a:r>
          </a:p>
          <a:p>
            <a:pPr marL="457200" indent="-457200"/>
            <a:r>
              <a:rPr lang="en-US" sz="3600" dirty="0">
                <a:latin typeface="Cambria" panose="02040503050406030204" pitchFamily="18" charset="0"/>
              </a:rPr>
              <a:t>Ability to communicate</a:t>
            </a:r>
          </a:p>
          <a:p>
            <a:pPr marL="457200" indent="-457200"/>
            <a:r>
              <a:rPr lang="en-US" sz="3600" dirty="0">
                <a:latin typeface="Cambria" panose="02040503050406030204" pitchFamily="18" charset="0"/>
              </a:rPr>
              <a:t>Ability to understand consequences</a:t>
            </a:r>
          </a:p>
          <a:p>
            <a:pPr marL="457200" indent="-457200"/>
            <a:r>
              <a:rPr lang="en-US" sz="3600" dirty="0">
                <a:latin typeface="Cambria" panose="02040503050406030204" pitchFamily="18" charset="0"/>
              </a:rPr>
              <a:t>Consistency of decisions</a:t>
            </a:r>
          </a:p>
          <a:p>
            <a:pPr marL="457200" indent="-457200"/>
            <a:r>
              <a:rPr lang="en-US" sz="3600" dirty="0">
                <a:latin typeface="Cambria" panose="02040503050406030204" pitchFamily="18" charset="0"/>
              </a:rPr>
              <a:t>Strength of wishes</a:t>
            </a:r>
          </a:p>
          <a:p>
            <a:pPr marL="457200" indent="-457200"/>
            <a:r>
              <a:rPr lang="en-US" sz="3600" dirty="0">
                <a:latin typeface="Cambria" panose="02040503050406030204" pitchFamily="18" charset="0"/>
              </a:rPr>
              <a:t>Opinions of others</a:t>
            </a:r>
          </a:p>
        </p:txBody>
      </p:sp>
    </p:spTree>
    <p:extLst>
      <p:ext uri="{BB962C8B-B14F-4D97-AF65-F5344CB8AC3E}">
        <p14:creationId xmlns:p14="http://schemas.microsoft.com/office/powerpoint/2010/main" val="41815353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latin typeface="Cambria" panose="02040503050406030204" pitchFamily="18" charset="0"/>
              </a:rPr>
              <a:t>Capacity v. Competence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Cambria" panose="02040503050406030204" pitchFamily="18" charset="0"/>
              </a:rPr>
              <a:t>Capacity – the client’s ability to understand information relevant to the case and the ability to appreciate the consequences of decision.</a:t>
            </a:r>
          </a:p>
          <a:p>
            <a:endParaRPr lang="en-US" sz="3200" dirty="0">
              <a:latin typeface="Cambria" panose="020405030504060302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Cambria" panose="02040503050406030204" pitchFamily="18" charset="0"/>
              </a:rPr>
              <a:t>Competence – legal standard; denotes a specific level of skill, knowledge or ability.</a:t>
            </a:r>
          </a:p>
          <a:p>
            <a:pPr marL="0" indent="0">
              <a:buNone/>
            </a:pPr>
            <a:r>
              <a:rPr lang="en-US" sz="3200" dirty="0">
                <a:latin typeface="Cambria" panose="02040503050406030204" pitchFamily="18" charset="0"/>
              </a:rPr>
              <a:t>	(all or nothing principle)</a:t>
            </a:r>
          </a:p>
        </p:txBody>
      </p:sp>
    </p:spTree>
    <p:extLst>
      <p:ext uri="{BB962C8B-B14F-4D97-AF65-F5344CB8AC3E}">
        <p14:creationId xmlns:p14="http://schemas.microsoft.com/office/powerpoint/2010/main" val="27590834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763000" cy="99060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ambria" panose="02040503050406030204" pitchFamily="18" charset="0"/>
              </a:rPr>
              <a:t>Multiple Representation Conflicts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05000"/>
            <a:ext cx="8229600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600" dirty="0">
                <a:latin typeface="Cambria" panose="02040503050406030204" pitchFamily="18" charset="0"/>
              </a:rPr>
              <a:t>Can a GAL represent multiple children?</a:t>
            </a:r>
          </a:p>
          <a:p>
            <a:endParaRPr lang="en-US" sz="3600" dirty="0">
              <a:latin typeface="Cambria" panose="020405030504060302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>
                <a:latin typeface="Cambria" panose="02040503050406030204" pitchFamily="18" charset="0"/>
              </a:rPr>
              <a:t>Can a GAL withdraw from representing one child but not the other?</a:t>
            </a:r>
          </a:p>
          <a:p>
            <a:endParaRPr lang="en-US" sz="3600" dirty="0">
              <a:latin typeface="Cambria" panose="020405030504060302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>
                <a:latin typeface="Cambria" panose="02040503050406030204" pitchFamily="18" charset="0"/>
              </a:rPr>
              <a:t>Are there times the GAL must withdraw from all?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9582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latin typeface="Cambria" panose="02040503050406030204" pitchFamily="18" charset="0"/>
              </a:rPr>
              <a:t>Former GAL role - Conflicts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828800"/>
            <a:ext cx="8382000" cy="4800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600" dirty="0">
                <a:latin typeface="Cambria" panose="02040503050406030204" pitchFamily="18" charset="0"/>
              </a:rPr>
              <a:t>Child can’t waive conflict/ Court must </a:t>
            </a:r>
          </a:p>
          <a:p>
            <a:pPr marL="0" indent="0">
              <a:buNone/>
            </a:pPr>
            <a:r>
              <a:rPr lang="en-US" sz="3600" dirty="0">
                <a:latin typeface="Cambria" panose="02040503050406030204" pitchFamily="18" charset="0"/>
              </a:rPr>
              <a:t>	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>
                <a:latin typeface="Cambria" panose="02040503050406030204" pitchFamily="18" charset="0"/>
              </a:rPr>
              <a:t>Do the interests of the new client conflict with the GAL role/interests of the child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3600" dirty="0">
              <a:latin typeface="Cambria" panose="02040503050406030204" pitchFamily="18" charset="0"/>
            </a:endParaRPr>
          </a:p>
          <a:p>
            <a:pPr marL="457200" lvl="1" indent="0">
              <a:buNone/>
            </a:pPr>
            <a:r>
              <a:rPr lang="en-US" sz="3600" dirty="0">
                <a:latin typeface="Cambria" panose="02040503050406030204" pitchFamily="18" charset="0"/>
              </a:rPr>
              <a:t>DSS counsel role v. GAL role - LEO 1725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2610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latin typeface="Cambria" pitchFamily="18" charset="0"/>
              </a:rPr>
              <a:t>WHAT’S THE UPROAR?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09800" y="2971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66800" y="2209800"/>
            <a:ext cx="660738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Cambria" pitchFamily="18" charset="0"/>
              </a:rPr>
              <a:t>AND THEN THERE WAS:</a:t>
            </a:r>
          </a:p>
          <a:p>
            <a:endParaRPr lang="en-US" sz="4800" dirty="0">
              <a:latin typeface="Cambria" pitchFamily="18" charset="0"/>
            </a:endParaRPr>
          </a:p>
          <a:p>
            <a:pPr algn="ctr"/>
            <a:r>
              <a:rPr lang="en-US" sz="4800" dirty="0">
                <a:latin typeface="Cambria" pitchFamily="18" charset="0"/>
              </a:rPr>
              <a:t>LEO 1870</a:t>
            </a:r>
          </a:p>
        </p:txBody>
      </p:sp>
    </p:spTree>
    <p:extLst>
      <p:ext uri="{BB962C8B-B14F-4D97-AF65-F5344CB8AC3E}">
        <p14:creationId xmlns:p14="http://schemas.microsoft.com/office/powerpoint/2010/main" val="20944905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latin typeface="Cambria" pitchFamily="18" charset="0"/>
              </a:rPr>
              <a:t>LEO 1870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3098" y="1794164"/>
            <a:ext cx="8931035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latin typeface="Cambria" pitchFamily="18" charset="0"/>
              </a:rPr>
              <a:t>Does the ethical restriction against </a:t>
            </a:r>
          </a:p>
          <a:p>
            <a:pPr algn="ctr"/>
            <a:r>
              <a:rPr lang="en-US" sz="3200" dirty="0">
                <a:latin typeface="Cambria" pitchFamily="18" charset="0"/>
              </a:rPr>
              <a:t>communicating with represented persons </a:t>
            </a:r>
          </a:p>
          <a:p>
            <a:pPr algn="ctr"/>
            <a:r>
              <a:rPr lang="en-US" sz="3200" dirty="0">
                <a:latin typeface="Cambria" pitchFamily="18" charset="0"/>
              </a:rPr>
              <a:t>apply in matters where a GAL has been appointed </a:t>
            </a:r>
          </a:p>
          <a:p>
            <a:pPr algn="ctr"/>
            <a:r>
              <a:rPr lang="en-US" sz="3200" dirty="0">
                <a:latin typeface="Cambria" pitchFamily="18" charset="0"/>
              </a:rPr>
              <a:t>for a minor child?</a:t>
            </a:r>
          </a:p>
          <a:p>
            <a:pPr algn="ctr"/>
            <a:endParaRPr lang="en-US" sz="3200" dirty="0">
              <a:latin typeface="Cambria" pitchFamily="18" charset="0"/>
            </a:endParaRPr>
          </a:p>
          <a:p>
            <a:pPr algn="ctr"/>
            <a:r>
              <a:rPr lang="en-US" sz="3200" dirty="0">
                <a:latin typeface="Cambria" pitchFamily="18" charset="0"/>
              </a:rPr>
              <a:t>Are government attorneys prohibited from </a:t>
            </a:r>
          </a:p>
          <a:p>
            <a:pPr algn="ctr"/>
            <a:r>
              <a:rPr lang="en-US" sz="3200" dirty="0">
                <a:latin typeface="Cambria" pitchFamily="18" charset="0"/>
              </a:rPr>
              <a:t>communicating or directing investigators </a:t>
            </a:r>
          </a:p>
          <a:p>
            <a:pPr algn="ctr"/>
            <a:r>
              <a:rPr lang="en-US" sz="3200" dirty="0">
                <a:latin typeface="Cambria" pitchFamily="18" charset="0"/>
              </a:rPr>
              <a:t>to communicate with</a:t>
            </a:r>
          </a:p>
          <a:p>
            <a:pPr algn="ctr"/>
            <a:r>
              <a:rPr lang="en-US" sz="3200" dirty="0">
                <a:latin typeface="Cambria" pitchFamily="18" charset="0"/>
              </a:rPr>
              <a:t>represented persons in such matters?</a:t>
            </a:r>
          </a:p>
        </p:txBody>
      </p:sp>
    </p:spTree>
    <p:extLst>
      <p:ext uri="{BB962C8B-B14F-4D97-AF65-F5344CB8AC3E}">
        <p14:creationId xmlns:p14="http://schemas.microsoft.com/office/powerpoint/2010/main" val="2214111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latin typeface="Cambria" panose="02040503050406030204" pitchFamily="18" charset="0"/>
              </a:rPr>
              <a:t>GAL/Child Relationship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590800"/>
            <a:ext cx="8229600" cy="3535363"/>
          </a:xfrm>
        </p:spPr>
        <p:txBody>
          <a:bodyPr>
            <a:noAutofit/>
          </a:bodyPr>
          <a:lstStyle/>
          <a:p>
            <a:pPr marL="457200" indent="-457200"/>
            <a:r>
              <a:rPr lang="en-US" sz="5400" dirty="0">
                <a:latin typeface="Cambria" panose="02040503050406030204" pitchFamily="18" charset="0"/>
              </a:rPr>
              <a:t>Not a traditional A/C relationship</a:t>
            </a:r>
          </a:p>
          <a:p>
            <a:endParaRPr lang="en-US" sz="5400" dirty="0">
              <a:latin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en-US" sz="5400" dirty="0">
                <a:latin typeface="Cambria" panose="02040503050406030204" pitchFamily="18" charset="0"/>
              </a:rPr>
              <a:t>		LEO 1844</a:t>
            </a:r>
          </a:p>
        </p:txBody>
      </p:sp>
    </p:spTree>
    <p:extLst>
      <p:ext uri="{BB962C8B-B14F-4D97-AF65-F5344CB8AC3E}">
        <p14:creationId xmlns:p14="http://schemas.microsoft.com/office/powerpoint/2010/main" val="20261612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85048" cy="990600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latin typeface="Cambria" panose="02040503050406030204" pitchFamily="18" charset="0"/>
              </a:rPr>
              <a:t>Rule 4.2 &amp; 4.3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600" dirty="0">
                <a:latin typeface="Cambria" panose="02040503050406030204" pitchFamily="18" charset="0"/>
              </a:rPr>
              <a:t>Communications with represented and unrepresented persons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3600" dirty="0">
              <a:latin typeface="Cambria" panose="020405030504060302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>
                <a:latin typeface="Cambria" panose="02040503050406030204" pitchFamily="18" charset="0"/>
              </a:rPr>
              <a:t>GAL still must comply with Rule 4.2 &amp; 4.3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3600" dirty="0">
              <a:latin typeface="Cambria" panose="020405030504060302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>
                <a:latin typeface="Cambria" panose="02040503050406030204" pitchFamily="18" charset="0"/>
              </a:rPr>
              <a:t>GAL has duty to investigate so how to reconcile these duties</a:t>
            </a:r>
          </a:p>
        </p:txBody>
      </p:sp>
    </p:spTree>
    <p:extLst>
      <p:ext uri="{BB962C8B-B14F-4D97-AF65-F5344CB8AC3E}">
        <p14:creationId xmlns:p14="http://schemas.microsoft.com/office/powerpoint/2010/main" val="16898273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latin typeface="Cambria" pitchFamily="18" charset="0"/>
              </a:rPr>
              <a:t>LEO 1870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" y="1828800"/>
            <a:ext cx="8035637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>
              <a:buAutoNum type="arabicPeriod"/>
            </a:pPr>
            <a:r>
              <a:rPr lang="en-US" sz="3600" dirty="0">
                <a:latin typeface="Cambria" pitchFamily="18" charset="0"/>
              </a:rPr>
              <a:t>Can a parent’s counsel communicate</a:t>
            </a:r>
          </a:p>
          <a:p>
            <a:pPr algn="ctr"/>
            <a:endParaRPr lang="en-US" sz="3600" dirty="0">
              <a:latin typeface="Cambria" pitchFamily="18" charset="0"/>
            </a:endParaRPr>
          </a:p>
          <a:p>
            <a:pPr algn="ctr"/>
            <a:r>
              <a:rPr lang="en-US" sz="3600" dirty="0">
                <a:latin typeface="Cambria" pitchFamily="18" charset="0"/>
              </a:rPr>
              <a:t> with child who has a GAL?</a:t>
            </a:r>
          </a:p>
          <a:p>
            <a:pPr algn="ctr"/>
            <a:endParaRPr lang="en-US" sz="3600" dirty="0">
              <a:latin typeface="Cambria" pitchFamily="18" charset="0"/>
            </a:endParaRPr>
          </a:p>
          <a:p>
            <a:pPr algn="ctr"/>
            <a:r>
              <a:rPr lang="en-US" sz="3600" dirty="0">
                <a:latin typeface="Cambria" pitchFamily="18" charset="0"/>
              </a:rPr>
              <a:t>No, Rule 4.2 applies</a:t>
            </a:r>
          </a:p>
          <a:p>
            <a:pPr algn="ctr"/>
            <a:endParaRPr lang="en-US" sz="3200" dirty="0">
              <a:latin typeface="Cambria" pitchFamily="18" charset="0"/>
            </a:endParaRPr>
          </a:p>
          <a:p>
            <a:pPr algn="ctr"/>
            <a:endParaRPr lang="en-US" sz="32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4792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latin typeface="Cambria" pitchFamily="18" charset="0"/>
              </a:rPr>
              <a:t>LEO 1870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36056" y="1905000"/>
            <a:ext cx="6816033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latin typeface="Cambria" pitchFamily="18" charset="0"/>
              </a:rPr>
              <a:t>Further, the consent of the parent</a:t>
            </a:r>
          </a:p>
          <a:p>
            <a:pPr algn="ctr"/>
            <a:endParaRPr lang="en-US" sz="3600" dirty="0">
              <a:latin typeface="Cambria" pitchFamily="18" charset="0"/>
            </a:endParaRPr>
          </a:p>
          <a:p>
            <a:pPr algn="ctr"/>
            <a:r>
              <a:rPr lang="en-US" sz="3600" dirty="0">
                <a:latin typeface="Cambria" pitchFamily="18" charset="0"/>
              </a:rPr>
              <a:t>is not pertinent –</a:t>
            </a:r>
          </a:p>
          <a:p>
            <a:pPr algn="ctr"/>
            <a:endParaRPr lang="en-US" sz="3600" dirty="0">
              <a:latin typeface="Cambria" pitchFamily="18" charset="0"/>
            </a:endParaRPr>
          </a:p>
          <a:p>
            <a:pPr algn="ctr"/>
            <a:r>
              <a:rPr lang="en-US" sz="3600" dirty="0">
                <a:latin typeface="Cambria" pitchFamily="18" charset="0"/>
              </a:rPr>
              <a:t>Rule requires consent of the </a:t>
            </a:r>
          </a:p>
          <a:p>
            <a:pPr algn="ctr"/>
            <a:endParaRPr lang="en-US" sz="3600" dirty="0">
              <a:latin typeface="Cambria" pitchFamily="18" charset="0"/>
            </a:endParaRPr>
          </a:p>
          <a:p>
            <a:pPr algn="ctr"/>
            <a:r>
              <a:rPr lang="en-US" sz="3600" dirty="0">
                <a:latin typeface="Cambria" pitchFamily="18" charset="0"/>
              </a:rPr>
              <a:t>child’s GAL</a:t>
            </a:r>
          </a:p>
          <a:p>
            <a:endParaRPr lang="en-US" sz="2800" dirty="0">
              <a:latin typeface="Cambria" pitchFamily="18" charset="0"/>
            </a:endParaRPr>
          </a:p>
          <a:p>
            <a:endParaRPr lang="en-US" sz="28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3984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latin typeface="Cambria" pitchFamily="18" charset="0"/>
              </a:rPr>
              <a:t>LEO 1870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" y="1828800"/>
            <a:ext cx="8381999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Cambria" pitchFamily="18" charset="0"/>
              </a:rPr>
              <a:t>2. Can the GAL communicate with the Parent </a:t>
            </a:r>
          </a:p>
          <a:p>
            <a:pPr algn="ctr"/>
            <a:endParaRPr lang="en-US" sz="3200" dirty="0">
              <a:latin typeface="Cambria" pitchFamily="18" charset="0"/>
            </a:endParaRPr>
          </a:p>
          <a:p>
            <a:pPr algn="ctr"/>
            <a:r>
              <a:rPr lang="en-US" sz="3200" dirty="0">
                <a:latin typeface="Cambria" pitchFamily="18" charset="0"/>
              </a:rPr>
              <a:t>who is represented by counsel? </a:t>
            </a:r>
          </a:p>
          <a:p>
            <a:pPr algn="ctr"/>
            <a:endParaRPr lang="en-US" sz="3200" dirty="0">
              <a:latin typeface="Cambria" pitchFamily="18" charset="0"/>
            </a:endParaRPr>
          </a:p>
          <a:p>
            <a:pPr algn="ctr"/>
            <a:endParaRPr lang="en-US" sz="3200" dirty="0">
              <a:latin typeface="Cambria" pitchFamily="18" charset="0"/>
            </a:endParaRPr>
          </a:p>
          <a:p>
            <a:pPr algn="ctr"/>
            <a:r>
              <a:rPr lang="en-US" sz="3200" dirty="0">
                <a:latin typeface="Cambria" pitchFamily="18" charset="0"/>
              </a:rPr>
              <a:t>No, not without counsel’s consent</a:t>
            </a:r>
          </a:p>
          <a:p>
            <a:pPr algn="ctr"/>
            <a:endParaRPr lang="en-US" sz="3200" dirty="0">
              <a:latin typeface="Cambria" pitchFamily="18" charset="0"/>
            </a:endParaRPr>
          </a:p>
          <a:p>
            <a:pPr algn="ctr"/>
            <a:r>
              <a:rPr lang="en-US" sz="3200" dirty="0">
                <a:latin typeface="Cambria" pitchFamily="18" charset="0"/>
              </a:rPr>
              <a:t> * Rule 4.2 still applies</a:t>
            </a:r>
          </a:p>
          <a:p>
            <a:endParaRPr lang="en-US" sz="3200" dirty="0">
              <a:latin typeface="Cambria" pitchFamily="18" charset="0"/>
            </a:endParaRPr>
          </a:p>
          <a:p>
            <a:pPr algn="ctr"/>
            <a:endParaRPr lang="en-US" sz="3200" dirty="0">
              <a:latin typeface="Cambria" pitchFamily="18" charset="0"/>
            </a:endParaRPr>
          </a:p>
          <a:p>
            <a:endParaRPr lang="en-US" sz="28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299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latin typeface="Cambria" pitchFamily="18" charset="0"/>
              </a:rPr>
              <a:t>LEO 1870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3434" y="2133600"/>
            <a:ext cx="7398820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latin typeface="Cambria" pitchFamily="18" charset="0"/>
              </a:rPr>
              <a:t>3. What about attorney-directed </a:t>
            </a:r>
          </a:p>
          <a:p>
            <a:pPr algn="ctr"/>
            <a:endParaRPr lang="en-US" sz="3200" dirty="0">
              <a:latin typeface="Cambria" pitchFamily="18" charset="0"/>
            </a:endParaRPr>
          </a:p>
          <a:p>
            <a:pPr algn="ctr"/>
            <a:r>
              <a:rPr lang="en-US" sz="3200" dirty="0">
                <a:latin typeface="Cambria" pitchFamily="18" charset="0"/>
              </a:rPr>
              <a:t>communication by social workers/others</a:t>
            </a:r>
          </a:p>
          <a:p>
            <a:pPr algn="ctr"/>
            <a:endParaRPr lang="en-US" sz="3200" dirty="0">
              <a:latin typeface="Cambria" pitchFamily="18" charset="0"/>
            </a:endParaRPr>
          </a:p>
          <a:p>
            <a:pPr algn="ctr"/>
            <a:r>
              <a:rPr lang="en-US" sz="3200" dirty="0">
                <a:latin typeface="Cambria" pitchFamily="18" charset="0"/>
              </a:rPr>
              <a:t>with represented persons in cases </a:t>
            </a:r>
          </a:p>
          <a:p>
            <a:pPr algn="ctr"/>
            <a:endParaRPr lang="en-US" sz="3200" dirty="0">
              <a:latin typeface="Cambria" pitchFamily="18" charset="0"/>
            </a:endParaRPr>
          </a:p>
          <a:p>
            <a:pPr algn="ctr"/>
            <a:r>
              <a:rPr lang="en-US" sz="3200" dirty="0">
                <a:latin typeface="Cambria" pitchFamily="18" charset="0"/>
              </a:rPr>
              <a:t>with a GAL? </a:t>
            </a:r>
          </a:p>
        </p:txBody>
      </p:sp>
    </p:spTree>
    <p:extLst>
      <p:ext uri="{BB962C8B-B14F-4D97-AF65-F5344CB8AC3E}">
        <p14:creationId xmlns:p14="http://schemas.microsoft.com/office/powerpoint/2010/main" val="2066030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latin typeface="Cambria" pitchFamily="18" charset="0"/>
              </a:rPr>
              <a:t>LEO 1870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7800" y="2667000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dirty="0"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6687" y="2438400"/>
            <a:ext cx="8742073" cy="29546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Cambria" pitchFamily="18" charset="0"/>
              </a:rPr>
              <a:t>  Obviously since lawyer is barred from communications</a:t>
            </a:r>
          </a:p>
          <a:p>
            <a:pPr algn="ctr"/>
            <a:endParaRPr lang="en-US" sz="2800" dirty="0">
              <a:latin typeface="Cambria" pitchFamily="18" charset="0"/>
            </a:endParaRPr>
          </a:p>
          <a:p>
            <a:pPr algn="ctr"/>
            <a:r>
              <a:rPr lang="en-US" sz="2800" dirty="0">
                <a:latin typeface="Cambria" pitchFamily="18" charset="0"/>
              </a:rPr>
              <a:t>with represented persons then she cannot</a:t>
            </a:r>
          </a:p>
          <a:p>
            <a:pPr algn="ctr"/>
            <a:endParaRPr lang="en-US" sz="2800" dirty="0">
              <a:latin typeface="Cambria" pitchFamily="18" charset="0"/>
            </a:endParaRPr>
          </a:p>
          <a:p>
            <a:pPr algn="ctr"/>
            <a:r>
              <a:rPr lang="en-US" sz="2800" dirty="0">
                <a:latin typeface="Cambria" pitchFamily="18" charset="0"/>
              </a:rPr>
              <a:t>circumvent the rule through another</a:t>
            </a:r>
          </a:p>
          <a:p>
            <a:pPr algn="ctr"/>
            <a:endParaRPr lang="en-US" sz="2800" dirty="0">
              <a:latin typeface="Cambria" pitchFamily="18" charset="0"/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6107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latin typeface="Cambria" pitchFamily="18" charset="0"/>
              </a:rPr>
              <a:t>LEO 1870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905000"/>
            <a:ext cx="8653266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ambria" pitchFamily="18" charset="0"/>
              </a:rPr>
              <a:t>Just clarifies that </a:t>
            </a:r>
            <a:r>
              <a:rPr lang="en-US" sz="2800" b="1" u="sng" dirty="0">
                <a:latin typeface="Cambria" pitchFamily="18" charset="0"/>
              </a:rPr>
              <a:t>lawyer </a:t>
            </a:r>
            <a:r>
              <a:rPr lang="en-US" sz="2800" dirty="0">
                <a:latin typeface="Cambria" pitchFamily="18" charset="0"/>
              </a:rPr>
              <a:t>should not:</a:t>
            </a:r>
          </a:p>
          <a:p>
            <a:endParaRPr lang="en-US" sz="2800" dirty="0">
              <a:latin typeface="Cambria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>
                <a:latin typeface="Cambria" pitchFamily="18" charset="0"/>
              </a:rPr>
              <a:t>Communicate with person represented by counsel</a:t>
            </a:r>
          </a:p>
          <a:p>
            <a:pPr lvl="1"/>
            <a:r>
              <a:rPr lang="en-US" sz="2800" dirty="0">
                <a:latin typeface="Cambria" pitchFamily="18" charset="0"/>
              </a:rPr>
              <a:t>	on underlying civil matter; 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>
                <a:latin typeface="Cambria" pitchFamily="18" charset="0"/>
              </a:rPr>
              <a:t>Direct the conduct of social worker or other </a:t>
            </a:r>
          </a:p>
          <a:p>
            <a:pPr lvl="1"/>
            <a:r>
              <a:rPr lang="en-US" sz="2800" dirty="0">
                <a:latin typeface="Cambria" pitchFamily="18" charset="0"/>
              </a:rPr>
              <a:t>	investigator in direct contradiction of Rule 4.2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Cambria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Cambria" pitchFamily="18" charset="0"/>
            </a:endParaRPr>
          </a:p>
          <a:p>
            <a:r>
              <a:rPr lang="en-US" sz="2800" dirty="0">
                <a:latin typeface="Cambria" pitchFamily="18" charset="0"/>
              </a:rPr>
              <a:t>DOES allow the government lawyer contact with a child</a:t>
            </a:r>
          </a:p>
          <a:p>
            <a:r>
              <a:rPr lang="en-US" sz="2800" dirty="0">
                <a:latin typeface="Cambria" pitchFamily="18" charset="0"/>
              </a:rPr>
              <a:t>prior to appointment of a GAL </a:t>
            </a:r>
          </a:p>
        </p:txBody>
      </p:sp>
    </p:spTree>
    <p:extLst>
      <p:ext uri="{BB962C8B-B14F-4D97-AF65-F5344CB8AC3E}">
        <p14:creationId xmlns:p14="http://schemas.microsoft.com/office/powerpoint/2010/main" val="24705765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latin typeface="Cambria" pitchFamily="18" charset="0"/>
              </a:rPr>
              <a:t>LEO 1870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7800" y="2667000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dirty="0"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1828800"/>
            <a:ext cx="83058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3600" dirty="0">
                <a:latin typeface="Cambria" pitchFamily="18" charset="0"/>
              </a:rPr>
              <a:t>Does not prohibit GAL or parent’s counsel from speaking with the case worker</a:t>
            </a:r>
          </a:p>
          <a:p>
            <a:pPr algn="ctr"/>
            <a:endParaRPr lang="en-US" sz="3600" dirty="0">
              <a:latin typeface="Cambria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3600" dirty="0">
                <a:latin typeface="Cambria" pitchFamily="18" charset="0"/>
              </a:rPr>
              <a:t>Case worker is not client of local </a:t>
            </a:r>
          </a:p>
          <a:p>
            <a:pPr lvl="1"/>
            <a:r>
              <a:rPr lang="en-US" sz="3600" dirty="0">
                <a:latin typeface="Cambria" pitchFamily="18" charset="0"/>
              </a:rPr>
              <a:t>government counsel</a:t>
            </a:r>
          </a:p>
          <a:p>
            <a:r>
              <a:rPr lang="en-US" sz="2800" dirty="0">
                <a:latin typeface="Cambria" pitchFamily="18" charset="0"/>
              </a:rPr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6409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latin typeface="Cambria" pitchFamily="18" charset="0"/>
              </a:rPr>
              <a:t>SO WHAT NOW?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7800" y="2667000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dirty="0"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1973401"/>
            <a:ext cx="739140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itchFamily="18" charset="0"/>
              </a:rPr>
              <a:t>Parties in child dependency cases need to work closely together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Cambria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itchFamily="18" charset="0"/>
              </a:rPr>
              <a:t>GALs need to make sure everyone understands their role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Cambria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itchFamily="18" charset="0"/>
              </a:rPr>
              <a:t>GALS need to get clarification at the beginning about when and how communication with parents/guardians may occur w/o counsel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4644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latin typeface="Cambria" panose="02040503050406030204" pitchFamily="18" charset="0"/>
              </a:rPr>
              <a:t>GAL as a Witness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76400"/>
            <a:ext cx="8153400" cy="44958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600" dirty="0">
                <a:latin typeface="Cambria" panose="02040503050406030204" pitchFamily="18" charset="0"/>
              </a:rPr>
              <a:t>GAL should NOT be called as a witness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>
                <a:latin typeface="Cambria" panose="02040503050406030204" pitchFamily="18" charset="0"/>
              </a:rPr>
              <a:t>GAL should form an opinion/ recommendation based upon information and facts collected through investigation and offers facts to the court through others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>
                <a:latin typeface="Cambria" panose="02040503050406030204" pitchFamily="18" charset="0"/>
              </a:rPr>
              <a:t>GAL minimizes personal statements to the court</a:t>
            </a:r>
          </a:p>
        </p:txBody>
      </p:sp>
    </p:spTree>
    <p:extLst>
      <p:ext uri="{BB962C8B-B14F-4D97-AF65-F5344CB8AC3E}">
        <p14:creationId xmlns:p14="http://schemas.microsoft.com/office/powerpoint/2010/main" val="1938589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latin typeface="Cambria" panose="02040503050406030204" pitchFamily="18" charset="0"/>
              </a:rPr>
              <a:t>Conflicting Duties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09800"/>
            <a:ext cx="8229600" cy="3916363"/>
          </a:xfrm>
        </p:spPr>
        <p:txBody>
          <a:bodyPr>
            <a:noAutofit/>
          </a:bodyPr>
          <a:lstStyle/>
          <a:p>
            <a:pPr marL="457200" indent="-457200"/>
            <a:r>
              <a:rPr lang="en-US" sz="4400" dirty="0">
                <a:latin typeface="Cambria" panose="02040503050406030204" pitchFamily="18" charset="0"/>
              </a:rPr>
              <a:t>When fulfilling the duties of a GAL conflicts with ethics</a:t>
            </a:r>
          </a:p>
          <a:p>
            <a:endParaRPr lang="en-US" sz="4400" dirty="0">
              <a:latin typeface="Cambria" panose="02040503050406030204" pitchFamily="18" charset="0"/>
            </a:endParaRPr>
          </a:p>
          <a:p>
            <a:pPr marL="457200" indent="-457200"/>
            <a:r>
              <a:rPr lang="en-US" sz="4400" dirty="0">
                <a:latin typeface="Cambria" panose="02040503050406030204" pitchFamily="18" charset="0"/>
              </a:rPr>
              <a:t>Specific duty of the GAL should prevail</a:t>
            </a:r>
          </a:p>
        </p:txBody>
      </p:sp>
    </p:spTree>
    <p:extLst>
      <p:ext uri="{BB962C8B-B14F-4D97-AF65-F5344CB8AC3E}">
        <p14:creationId xmlns:p14="http://schemas.microsoft.com/office/powerpoint/2010/main" val="7103629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64532" cy="990600"/>
          </a:xfrm>
        </p:spPr>
        <p:txBody>
          <a:bodyPr>
            <a:noAutofit/>
          </a:bodyPr>
          <a:lstStyle/>
          <a:p>
            <a:pPr algn="ctr"/>
            <a:r>
              <a:rPr lang="en-US" dirty="0">
                <a:latin typeface="Cambria" panose="02040503050406030204" pitchFamily="18" charset="0"/>
              </a:rPr>
              <a:t>THEN YOU ASKED FOR THEIR FILE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7800" y="2667000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dirty="0"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2462212"/>
            <a:ext cx="815037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Cambria" pitchFamily="18" charset="0"/>
              </a:rPr>
              <a:t> Who does that file belong to?</a:t>
            </a:r>
          </a:p>
          <a:p>
            <a:pPr algn="ctr"/>
            <a:endParaRPr lang="en-US" sz="2800" dirty="0">
              <a:latin typeface="Cambria" pitchFamily="18" charset="0"/>
            </a:endParaRPr>
          </a:p>
          <a:p>
            <a:pPr algn="ctr"/>
            <a:r>
              <a:rPr lang="en-US" sz="2800" dirty="0">
                <a:latin typeface="Cambria" pitchFamily="18" charset="0"/>
              </a:rPr>
              <a:t>The Court</a:t>
            </a:r>
          </a:p>
          <a:p>
            <a:pPr algn="ctr"/>
            <a:endParaRPr lang="en-US" sz="2800" dirty="0">
              <a:latin typeface="Cambria" pitchFamily="18" charset="0"/>
            </a:endParaRPr>
          </a:p>
          <a:p>
            <a:pPr algn="ctr"/>
            <a:r>
              <a:rPr lang="en-US" sz="2800" dirty="0">
                <a:latin typeface="Cambria" pitchFamily="18" charset="0"/>
              </a:rPr>
              <a:t>GAL can only turn over with permission of the Court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3003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latin typeface="Cambria" panose="02040503050406030204" pitchFamily="18" charset="0"/>
              </a:rPr>
              <a:t>When Does this END?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8229600" cy="3763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400" dirty="0">
                <a:latin typeface="Cambria" panose="02040503050406030204" pitchFamily="18" charset="0"/>
              </a:rPr>
              <a:t>Maybe NEVER</a:t>
            </a:r>
          </a:p>
          <a:p>
            <a:endParaRPr lang="en-US" sz="4400" dirty="0">
              <a:latin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en-US" sz="4400" dirty="0">
                <a:latin typeface="Cambria" panose="02040503050406030204" pitchFamily="18" charset="0"/>
              </a:rPr>
              <a:t>Really</a:t>
            </a:r>
          </a:p>
          <a:p>
            <a:pPr marL="0" indent="0" algn="ctr">
              <a:buNone/>
            </a:pPr>
            <a:endParaRPr lang="en-US" sz="4400" dirty="0">
              <a:latin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en-US" sz="4400" dirty="0">
                <a:latin typeface="Cambria" panose="02040503050406030204" pitchFamily="18" charset="0"/>
              </a:rPr>
              <a:t>Get clarity from court if unsure</a:t>
            </a:r>
          </a:p>
        </p:txBody>
      </p:sp>
    </p:spTree>
    <p:extLst>
      <p:ext uri="{BB962C8B-B14F-4D97-AF65-F5344CB8AC3E}">
        <p14:creationId xmlns:p14="http://schemas.microsoft.com/office/powerpoint/2010/main" val="36616855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latin typeface="Cambria" pitchFamily="18" charset="0"/>
              </a:rPr>
              <a:t>CONCLUSION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7800" y="2667000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dirty="0"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3964" y="1752600"/>
            <a:ext cx="8719182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The challenge to provide quality legal representation</a:t>
            </a:r>
          </a:p>
          <a:p>
            <a:r>
              <a:rPr lang="en-US" sz="2800" dirty="0">
                <a:latin typeface="Cambria" panose="02040503050406030204" pitchFamily="18" charset="0"/>
              </a:rPr>
              <a:t>for children, parents and agencies is enormous.</a:t>
            </a:r>
          </a:p>
          <a:p>
            <a:endParaRPr lang="en-US" sz="2800" dirty="0">
              <a:latin typeface="Cambria" panose="020405030504060302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Poor quality representation results from a variety of </a:t>
            </a:r>
          </a:p>
          <a:p>
            <a:r>
              <a:rPr lang="en-US" sz="2800" dirty="0">
                <a:latin typeface="Cambria" panose="02040503050406030204" pitchFamily="18" charset="0"/>
              </a:rPr>
              <a:t>factors, including: high case loads, poor customs, low </a:t>
            </a:r>
          </a:p>
          <a:p>
            <a:r>
              <a:rPr lang="en-US" sz="2800" dirty="0">
                <a:latin typeface="Cambria" panose="02040503050406030204" pitchFamily="18" charset="0"/>
              </a:rPr>
              <a:t>expectations, limited training.</a:t>
            </a:r>
          </a:p>
          <a:p>
            <a:endParaRPr lang="en-US" sz="2800" dirty="0">
              <a:latin typeface="Cambria" panose="020405030504060302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We are fortunate in VA to have highly specialized </a:t>
            </a:r>
          </a:p>
          <a:p>
            <a:r>
              <a:rPr lang="en-US" sz="2800" dirty="0">
                <a:latin typeface="Cambria" panose="02040503050406030204" pitchFamily="18" charset="0"/>
              </a:rPr>
              <a:t>training and support and practice standards.</a:t>
            </a:r>
          </a:p>
          <a:p>
            <a:endParaRPr lang="en-US" sz="2800" dirty="0">
              <a:latin typeface="Cambria" panose="020405030504060302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These children are the future of America.</a:t>
            </a:r>
          </a:p>
        </p:txBody>
      </p:sp>
    </p:spTree>
    <p:extLst>
      <p:ext uri="{BB962C8B-B14F-4D97-AF65-F5344CB8AC3E}">
        <p14:creationId xmlns:p14="http://schemas.microsoft.com/office/powerpoint/2010/main" val="24074968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50"/>
          <p:cNvSpPr>
            <a:spLocks noGrp="1"/>
          </p:cNvSpPr>
          <p:nvPr>
            <p:ph type="ctrTitle"/>
          </p:nvPr>
        </p:nvSpPr>
        <p:spPr>
          <a:xfrm>
            <a:off x="533400" y="304800"/>
            <a:ext cx="8229600" cy="5334000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latin typeface="Cambria" pitchFamily="18" charset="0"/>
                <a:cs typeface="Arial" pitchFamily="34" charset="0"/>
              </a:rPr>
              <a:t>Leslie A.T. Haley</a:t>
            </a:r>
            <a:br>
              <a:rPr lang="en-US" sz="4800" dirty="0">
                <a:latin typeface="Cambria" pitchFamily="18" charset="0"/>
                <a:cs typeface="Arial" pitchFamily="34" charset="0"/>
              </a:rPr>
            </a:br>
            <a:r>
              <a:rPr lang="en-US" sz="4800" dirty="0">
                <a:latin typeface="Cambria" pitchFamily="18" charset="0"/>
                <a:cs typeface="Arial" pitchFamily="34" charset="0"/>
              </a:rPr>
              <a:t>PARK HALEY LLP</a:t>
            </a:r>
            <a:br>
              <a:rPr lang="en-US" sz="4800" dirty="0">
                <a:latin typeface="Cambria" pitchFamily="18" charset="0"/>
                <a:cs typeface="Arial" pitchFamily="34" charset="0"/>
              </a:rPr>
            </a:br>
            <a:r>
              <a:rPr lang="en-US" sz="4800" dirty="0">
                <a:latin typeface="Cambria" pitchFamily="18" charset="0"/>
                <a:cs typeface="Arial" pitchFamily="34" charset="0"/>
              </a:rPr>
              <a:t>804.648.7565</a:t>
            </a:r>
            <a:br>
              <a:rPr lang="en-US" sz="4800" dirty="0">
                <a:latin typeface="Cambria" pitchFamily="18" charset="0"/>
                <a:cs typeface="Arial" pitchFamily="34" charset="0"/>
              </a:rPr>
            </a:br>
            <a:r>
              <a:rPr lang="en-US" sz="4800" dirty="0">
                <a:latin typeface="Cambria" pitchFamily="18" charset="0"/>
                <a:cs typeface="Arial" pitchFamily="34" charset="0"/>
              </a:rPr>
              <a:t/>
            </a:r>
            <a:br>
              <a:rPr lang="en-US" sz="4800" dirty="0">
                <a:latin typeface="Cambria" pitchFamily="18" charset="0"/>
                <a:cs typeface="Arial" pitchFamily="34" charset="0"/>
              </a:rPr>
            </a:br>
            <a:r>
              <a:rPr lang="en-US" sz="4800" dirty="0">
                <a:latin typeface="Cambria" pitchFamily="18" charset="0"/>
                <a:cs typeface="Arial" pitchFamily="34" charset="0"/>
              </a:rPr>
              <a:t>LATH@PARKHALEY.com</a:t>
            </a:r>
            <a:br>
              <a:rPr lang="en-US" sz="4800" dirty="0">
                <a:latin typeface="Cambria" pitchFamily="18" charset="0"/>
                <a:cs typeface="Arial" pitchFamily="34" charset="0"/>
              </a:rPr>
            </a:br>
            <a:r>
              <a:rPr lang="en-US" sz="4800" dirty="0">
                <a:latin typeface="Cambria" pitchFamily="18" charset="0"/>
                <a:cs typeface="Arial" pitchFamily="34" charset="0"/>
              </a:rPr>
              <a:t/>
            </a:r>
            <a:br>
              <a:rPr lang="en-US" sz="4800" dirty="0">
                <a:latin typeface="Cambria" pitchFamily="18" charset="0"/>
                <a:cs typeface="Arial" pitchFamily="34" charset="0"/>
              </a:rPr>
            </a:br>
            <a:r>
              <a:rPr lang="en-US" sz="4800" dirty="0">
                <a:latin typeface="Cambria" pitchFamily="18" charset="0"/>
                <a:cs typeface="Arial" pitchFamily="34" charset="0"/>
              </a:rPr>
              <a:t>WWW.PARKHALEY.com</a:t>
            </a:r>
          </a:p>
        </p:txBody>
      </p:sp>
      <p:sp>
        <p:nvSpPr>
          <p:cNvPr id="52" name="Subtitle 5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chemeClr val="tx1"/>
                </a:solidFill>
                <a:latin typeface="Cambria" pitchFamily="18" charset="0"/>
              </a:rPr>
              <a:t>Leslie A.T. Haley,  Park Haley LLP</a:t>
            </a:r>
          </a:p>
        </p:txBody>
      </p:sp>
    </p:spTree>
    <p:extLst>
      <p:ext uri="{BB962C8B-B14F-4D97-AF65-F5344CB8AC3E}">
        <p14:creationId xmlns:p14="http://schemas.microsoft.com/office/powerpoint/2010/main" val="3495598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latin typeface="Cambria" pitchFamily="18" charset="0"/>
              </a:rPr>
              <a:t>BACK TO SOME BASICS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7800" y="2667000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dirty="0"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233" y="1805224"/>
            <a:ext cx="8520731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itchFamily="18" charset="0"/>
              </a:rPr>
              <a:t>GAL must be qualified by Supreme Court of Virginia</a:t>
            </a:r>
          </a:p>
          <a:p>
            <a:endParaRPr lang="en-US" sz="2800" dirty="0">
              <a:latin typeface="Cambria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itchFamily="18" charset="0"/>
              </a:rPr>
              <a:t>GAL appointment is an individual appointment</a:t>
            </a:r>
          </a:p>
          <a:p>
            <a:r>
              <a:rPr lang="en-US" sz="2800" dirty="0">
                <a:latin typeface="Cambria" pitchFamily="18" charset="0"/>
              </a:rPr>
              <a:t>      (cannot send another atty in office or share </a:t>
            </a:r>
          </a:p>
          <a:p>
            <a:r>
              <a:rPr lang="en-US" sz="2800" dirty="0">
                <a:latin typeface="Cambria" pitchFamily="18" charset="0"/>
              </a:rPr>
              <a:t>       case work even with another GAL) – appointment</a:t>
            </a:r>
          </a:p>
          <a:p>
            <a:r>
              <a:rPr lang="en-US" sz="2800" dirty="0">
                <a:latin typeface="Cambria" pitchFamily="18" charset="0"/>
              </a:rPr>
              <a:t>      is specific to court designated GAL</a:t>
            </a:r>
          </a:p>
          <a:p>
            <a:endParaRPr lang="en-US" sz="2800" dirty="0">
              <a:latin typeface="Cambria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itchFamily="18" charset="0"/>
              </a:rPr>
              <a:t>Standards Govern Performance !!!!!</a:t>
            </a:r>
          </a:p>
          <a:p>
            <a:r>
              <a:rPr lang="en-US" sz="2800" dirty="0">
                <a:latin typeface="Cambria" pitchFamily="18" charset="0"/>
              </a:rPr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542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latin typeface="Cambria" pitchFamily="18" charset="0"/>
              </a:rPr>
              <a:t>BASIC STANDARDS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7800" y="2667000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dirty="0">
              <a:latin typeface="Cambr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905000"/>
            <a:ext cx="8381846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“Competencies required to represent children”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Cambria" panose="020405030504060302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Timeliness of contacts important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Cambria" panose="020405030504060302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Communication  with all counsel/parties –Rule 1.4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Cambria" panose="020405030504060302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Conducting </a:t>
            </a:r>
            <a:r>
              <a:rPr lang="en-US" sz="2800" b="1" dirty="0">
                <a:latin typeface="Cambria" panose="02040503050406030204" pitchFamily="18" charset="0"/>
              </a:rPr>
              <a:t>independent </a:t>
            </a:r>
            <a:r>
              <a:rPr lang="en-US" sz="2800" dirty="0">
                <a:latin typeface="Cambria" panose="02040503050406030204" pitchFamily="18" charset="0"/>
              </a:rPr>
              <a:t>investigation – Rule 1.3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Cambria" panose="020405030504060302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Participate in pre-trial conferences,  ETC.</a:t>
            </a:r>
          </a:p>
        </p:txBody>
      </p:sp>
    </p:spTree>
    <p:extLst>
      <p:ext uri="{BB962C8B-B14F-4D97-AF65-F5344CB8AC3E}">
        <p14:creationId xmlns:p14="http://schemas.microsoft.com/office/powerpoint/2010/main" val="857739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latin typeface="Cambria" pitchFamily="18" charset="0"/>
              </a:rPr>
              <a:t>AND MORE BASICS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7800" y="2667000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dirty="0"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1752600"/>
            <a:ext cx="7815345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itchFamily="18" charset="0"/>
              </a:rPr>
              <a:t>   Appear in court fully prepared – Rule 1.1, 1.3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latin typeface="Cambria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itchFamily="18" charset="0"/>
              </a:rPr>
              <a:t>  Provide court sufficient information including</a:t>
            </a:r>
            <a:r>
              <a:rPr lang="en-US" dirty="0"/>
              <a:t> </a:t>
            </a:r>
          </a:p>
          <a:p>
            <a:r>
              <a:rPr lang="en-US" sz="2800" dirty="0">
                <a:latin typeface="Cambria" panose="02040503050406030204" pitchFamily="18" charset="0"/>
              </a:rPr>
              <a:t>	recommendations</a:t>
            </a:r>
          </a:p>
          <a:p>
            <a:endParaRPr lang="en-US" sz="2800" dirty="0">
              <a:latin typeface="Cambria" panose="020405030504060302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File appropriate petitions,  motions,  pleadings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Cambria" panose="020405030504060302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Advise, counsel, communicate and prepare the </a:t>
            </a:r>
          </a:p>
          <a:p>
            <a:pPr lvl="1"/>
            <a:r>
              <a:rPr lang="en-US" sz="2800" dirty="0">
                <a:latin typeface="Cambria" panose="02040503050406030204" pitchFamily="18" charset="0"/>
              </a:rPr>
              <a:t>	child</a:t>
            </a:r>
          </a:p>
        </p:txBody>
      </p:sp>
    </p:spTree>
    <p:extLst>
      <p:ext uri="{BB962C8B-B14F-4D97-AF65-F5344CB8AC3E}">
        <p14:creationId xmlns:p14="http://schemas.microsoft.com/office/powerpoint/2010/main" val="1911640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08848" cy="990600"/>
          </a:xfrm>
        </p:spPr>
        <p:txBody>
          <a:bodyPr/>
          <a:lstStyle/>
          <a:p>
            <a:r>
              <a:rPr lang="en-US" dirty="0">
                <a:latin typeface="Cambria" panose="02040503050406030204" pitchFamily="18" charset="0"/>
              </a:rPr>
              <a:t>Rule 1.2  Scope of Representation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457200" indent="-457200"/>
            <a:r>
              <a:rPr lang="en-US" sz="3600" dirty="0">
                <a:latin typeface="Cambria" panose="02040503050406030204" pitchFamily="18" charset="0"/>
              </a:rPr>
              <a:t>Not bound by child’s expressed wishes</a:t>
            </a:r>
          </a:p>
          <a:p>
            <a:pPr marL="457200" indent="-457200"/>
            <a:r>
              <a:rPr lang="en-US" sz="3600" dirty="0">
                <a:latin typeface="Cambria" panose="02040503050406030204" pitchFamily="18" charset="0"/>
              </a:rPr>
              <a:t>Bound to protect child’s best interests</a:t>
            </a:r>
          </a:p>
          <a:p>
            <a:endParaRPr lang="en-US" sz="3600" dirty="0">
              <a:latin typeface="Cambria" panose="02040503050406030204" pitchFamily="18" charset="0"/>
            </a:endParaRPr>
          </a:p>
          <a:p>
            <a:pPr marL="457200" indent="-457200"/>
            <a:r>
              <a:rPr lang="en-US" sz="3600" dirty="0">
                <a:latin typeface="Cambria" panose="02040503050406030204" pitchFamily="18" charset="0"/>
              </a:rPr>
              <a:t>Conflicts w Rule 1.2 </a:t>
            </a:r>
          </a:p>
          <a:p>
            <a:pPr marL="914400" lvl="1" indent="-547688"/>
            <a:r>
              <a:rPr lang="en-US" sz="3600" dirty="0">
                <a:latin typeface="Cambria" panose="02040503050406030204" pitchFamily="18" charset="0"/>
              </a:rPr>
              <a:t>Advocate for client v. abide by client’s decisions</a:t>
            </a:r>
          </a:p>
        </p:txBody>
      </p:sp>
    </p:spTree>
    <p:extLst>
      <p:ext uri="{BB962C8B-B14F-4D97-AF65-F5344CB8AC3E}">
        <p14:creationId xmlns:p14="http://schemas.microsoft.com/office/powerpoint/2010/main" val="2050554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latin typeface="Cambria" panose="02040503050406030204" pitchFamily="18" charset="0"/>
              </a:rPr>
              <a:t>Rule 1.6 Confidentiality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537448" cy="4495800"/>
          </a:xfrm>
        </p:spPr>
        <p:txBody>
          <a:bodyPr>
            <a:noAutofit/>
          </a:bodyPr>
          <a:lstStyle/>
          <a:p>
            <a:pPr marL="457200" indent="-457200"/>
            <a:r>
              <a:rPr lang="en-US" sz="3500" dirty="0">
                <a:latin typeface="Cambria" panose="02040503050406030204" pitchFamily="18" charset="0"/>
              </a:rPr>
              <a:t>Not normal confidentiality protections as per Rule 1.6</a:t>
            </a:r>
          </a:p>
          <a:p>
            <a:pPr marL="457200" indent="-457200"/>
            <a:endParaRPr lang="en-US" sz="3500" dirty="0">
              <a:latin typeface="Cambria" panose="02040503050406030204" pitchFamily="18" charset="0"/>
            </a:endParaRPr>
          </a:p>
          <a:p>
            <a:pPr marL="457200" indent="-457200"/>
            <a:r>
              <a:rPr lang="en-US" sz="3500" dirty="0">
                <a:latin typeface="Cambria" panose="02040503050406030204" pitchFamily="18" charset="0"/>
              </a:rPr>
              <a:t>Explain to child limited protections of confidentiality</a:t>
            </a:r>
          </a:p>
          <a:p>
            <a:pPr marL="457200" indent="-457200"/>
            <a:endParaRPr lang="en-US" sz="3500" dirty="0">
              <a:latin typeface="Cambria" panose="02040503050406030204" pitchFamily="18" charset="0"/>
            </a:endParaRPr>
          </a:p>
          <a:p>
            <a:pPr marL="457200" indent="-457200"/>
            <a:r>
              <a:rPr lang="en-US" sz="3500" dirty="0">
                <a:latin typeface="Cambria" panose="02040503050406030204" pitchFamily="18" charset="0"/>
              </a:rPr>
              <a:t>Advocacy sometimes requires disclosure of information learned from child</a:t>
            </a:r>
          </a:p>
        </p:txBody>
      </p:sp>
    </p:spTree>
    <p:extLst>
      <p:ext uri="{BB962C8B-B14F-4D97-AF65-F5344CB8AC3E}">
        <p14:creationId xmlns:p14="http://schemas.microsoft.com/office/powerpoint/2010/main" val="3812636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latin typeface="Cambria" panose="02040503050406030204" pitchFamily="18" charset="0"/>
              </a:rPr>
              <a:t>Rule 1.4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524000"/>
            <a:ext cx="8534400" cy="4495800"/>
          </a:xfrm>
        </p:spPr>
        <p:txBody>
          <a:bodyPr>
            <a:noAutofit/>
          </a:bodyPr>
          <a:lstStyle/>
          <a:p>
            <a:pPr marL="457200" indent="-457200"/>
            <a:r>
              <a:rPr lang="en-US" sz="3600" dirty="0">
                <a:latin typeface="Cambria" panose="02040503050406030204" pitchFamily="18" charset="0"/>
              </a:rPr>
              <a:t>Advise child (in terms they can understand):</a:t>
            </a:r>
          </a:p>
          <a:p>
            <a:pPr marL="914400" lvl="1" indent="-547688"/>
            <a:r>
              <a:rPr lang="en-US" sz="3600" dirty="0">
                <a:latin typeface="Cambria" panose="02040503050406030204" pitchFamily="18" charset="0"/>
              </a:rPr>
              <a:t>Nature of all proceedings</a:t>
            </a:r>
          </a:p>
          <a:p>
            <a:pPr marL="914400" lvl="1" indent="-547688"/>
            <a:r>
              <a:rPr lang="en-US" sz="3600" dirty="0">
                <a:latin typeface="Cambria" panose="02040503050406030204" pitchFamily="18" charset="0"/>
              </a:rPr>
              <a:t>The child’s rights</a:t>
            </a:r>
          </a:p>
          <a:p>
            <a:pPr marL="914400" lvl="1" indent="-547688"/>
            <a:r>
              <a:rPr lang="en-US" sz="3600" dirty="0">
                <a:latin typeface="Cambria" panose="02040503050406030204" pitchFamily="18" charset="0"/>
              </a:rPr>
              <a:t>Role and responsibilities of the GAL</a:t>
            </a:r>
          </a:p>
          <a:p>
            <a:pPr marL="914400" lvl="1" indent="-547688"/>
            <a:r>
              <a:rPr lang="en-US" sz="3600" dirty="0">
                <a:latin typeface="Cambria" panose="02040503050406030204" pitchFamily="18" charset="0"/>
              </a:rPr>
              <a:t>The court process</a:t>
            </a:r>
          </a:p>
          <a:p>
            <a:pPr marL="914400" lvl="1" indent="-547688"/>
            <a:r>
              <a:rPr lang="en-US" sz="3600" dirty="0">
                <a:latin typeface="Cambria" panose="02040503050406030204" pitchFamily="18" charset="0"/>
              </a:rPr>
              <a:t>Possible consequences of the legal action</a:t>
            </a:r>
          </a:p>
        </p:txBody>
      </p:sp>
    </p:spTree>
    <p:extLst>
      <p:ext uri="{BB962C8B-B14F-4D97-AF65-F5344CB8AC3E}">
        <p14:creationId xmlns:p14="http://schemas.microsoft.com/office/powerpoint/2010/main" val="19877731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882</TotalTime>
  <Words>962</Words>
  <Application>Microsoft Office PowerPoint</Application>
  <PresentationFormat>On-screen Show (4:3)</PresentationFormat>
  <Paragraphs>231</Paragraphs>
  <Slides>33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Median</vt:lpstr>
      <vt:lpstr>Ethics for Lawyers – and how that impacts your child’s case</vt:lpstr>
      <vt:lpstr>GAL/Child Relationship</vt:lpstr>
      <vt:lpstr>Conflicting Duties</vt:lpstr>
      <vt:lpstr>BACK TO SOME BASICS</vt:lpstr>
      <vt:lpstr>BASIC STANDARDS</vt:lpstr>
      <vt:lpstr>AND MORE BASICS</vt:lpstr>
      <vt:lpstr>Rule 1.2  Scope of Representation</vt:lpstr>
      <vt:lpstr>Rule 1.6 Confidentiality</vt:lpstr>
      <vt:lpstr>Rule 1.4 Communication</vt:lpstr>
      <vt:lpstr>MINIMUM COMMUNICATIONS </vt:lpstr>
      <vt:lpstr>MINIMUM COMMUNICATIONS</vt:lpstr>
      <vt:lpstr>Rule 1.14  - Capacity</vt:lpstr>
      <vt:lpstr>GAL SHOULD:</vt:lpstr>
      <vt:lpstr>Factors: assessing client capacity</vt:lpstr>
      <vt:lpstr>Capacity v. Competence</vt:lpstr>
      <vt:lpstr>Multiple Representation Conflicts</vt:lpstr>
      <vt:lpstr>Former GAL role - Conflicts</vt:lpstr>
      <vt:lpstr>WHAT’S THE UPROAR?</vt:lpstr>
      <vt:lpstr>LEO 1870</vt:lpstr>
      <vt:lpstr>Rule 4.2 &amp; 4.3</vt:lpstr>
      <vt:lpstr>LEO 1870</vt:lpstr>
      <vt:lpstr>LEO 1870</vt:lpstr>
      <vt:lpstr>LEO 1870</vt:lpstr>
      <vt:lpstr>LEO 1870</vt:lpstr>
      <vt:lpstr>LEO 1870</vt:lpstr>
      <vt:lpstr>LEO 1870</vt:lpstr>
      <vt:lpstr>LEO 1870 </vt:lpstr>
      <vt:lpstr>SO WHAT NOW?</vt:lpstr>
      <vt:lpstr>GAL as a Witness ?</vt:lpstr>
      <vt:lpstr>THEN YOU ASKED FOR THEIR FILE</vt:lpstr>
      <vt:lpstr>When Does this END?</vt:lpstr>
      <vt:lpstr>CONCLUSION</vt:lpstr>
      <vt:lpstr>Leslie A.T. Haley PARK HALEY LLP 804.648.7565  LATH@PARKHALEY.com  WWW.PARKHALEY.com</vt:lpstr>
    </vt:vector>
  </TitlesOfParts>
  <Company>VSBNET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Ethics for the GAL</dc:title>
  <dc:creator>Haley, Leslie</dc:creator>
  <cp:lastModifiedBy>Bethany McClanahan</cp:lastModifiedBy>
  <cp:revision>25</cp:revision>
  <dcterms:created xsi:type="dcterms:W3CDTF">2011-12-09T15:21:21Z</dcterms:created>
  <dcterms:modified xsi:type="dcterms:W3CDTF">2018-08-22T18:14:48Z</dcterms:modified>
</cp:coreProperties>
</file>