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notesMasterIdLst>
    <p:notesMasterId r:id="rId28"/>
  </p:notesMasterIdLst>
  <p:handoutMasterIdLst>
    <p:handoutMasterId r:id="rId29"/>
  </p:handoutMasterIdLst>
  <p:sldIdLst>
    <p:sldId id="552" r:id="rId2"/>
    <p:sldId id="256" r:id="rId3"/>
    <p:sldId id="274" r:id="rId4"/>
    <p:sldId id="313" r:id="rId5"/>
    <p:sldId id="569" r:id="rId6"/>
    <p:sldId id="570" r:id="rId7"/>
    <p:sldId id="571" r:id="rId8"/>
    <p:sldId id="333" r:id="rId9"/>
    <p:sldId id="558" r:id="rId10"/>
    <p:sldId id="557" r:id="rId11"/>
    <p:sldId id="316" r:id="rId12"/>
    <p:sldId id="335" r:id="rId13"/>
    <p:sldId id="322" r:id="rId14"/>
    <p:sldId id="385" r:id="rId15"/>
    <p:sldId id="323" r:id="rId16"/>
    <p:sldId id="479" r:id="rId17"/>
    <p:sldId id="260" r:id="rId18"/>
    <p:sldId id="464" r:id="rId19"/>
    <p:sldId id="488" r:id="rId20"/>
    <p:sldId id="492" r:id="rId21"/>
    <p:sldId id="500" r:id="rId22"/>
    <p:sldId id="498" r:id="rId23"/>
    <p:sldId id="504" r:id="rId24"/>
    <p:sldId id="538" r:id="rId25"/>
    <p:sldId id="506" r:id="rId26"/>
    <p:sldId id="507" r:id="rId27"/>
  </p:sldIdLst>
  <p:sldSz cx="9144000" cy="6858000" type="screen4x3"/>
  <p:notesSz cx="7315200" cy="9601200"/>
  <p:defaultTextStyle>
    <a:defPPr>
      <a:defRPr lang="en-US"/>
    </a:defPPr>
    <a:lvl1pPr algn="ctr" rtl="0" eaLnBrk="0" fontAlgn="base" hangingPunct="0">
      <a:spcBef>
        <a:spcPct val="0"/>
      </a:spcBef>
      <a:spcAft>
        <a:spcPct val="0"/>
      </a:spcAft>
      <a:defRPr kern="1200">
        <a:solidFill>
          <a:schemeClr val="tx1"/>
        </a:solidFill>
        <a:latin typeface="Arial" pitchFamily="34" charset="0"/>
        <a:ea typeface="+mn-ea"/>
        <a:cs typeface="+mn-cs"/>
      </a:defRPr>
    </a:lvl1pPr>
    <a:lvl2pPr marL="457200" algn="ctr" rtl="0" eaLnBrk="0" fontAlgn="base" hangingPunct="0">
      <a:spcBef>
        <a:spcPct val="0"/>
      </a:spcBef>
      <a:spcAft>
        <a:spcPct val="0"/>
      </a:spcAft>
      <a:defRPr kern="1200">
        <a:solidFill>
          <a:schemeClr val="tx1"/>
        </a:solidFill>
        <a:latin typeface="Arial" pitchFamily="34" charset="0"/>
        <a:ea typeface="+mn-ea"/>
        <a:cs typeface="+mn-cs"/>
      </a:defRPr>
    </a:lvl2pPr>
    <a:lvl3pPr marL="914400" algn="ctr" rtl="0" eaLnBrk="0" fontAlgn="base" hangingPunct="0">
      <a:spcBef>
        <a:spcPct val="0"/>
      </a:spcBef>
      <a:spcAft>
        <a:spcPct val="0"/>
      </a:spcAft>
      <a:defRPr kern="1200">
        <a:solidFill>
          <a:schemeClr val="tx1"/>
        </a:solidFill>
        <a:latin typeface="Arial" pitchFamily="34" charset="0"/>
        <a:ea typeface="+mn-ea"/>
        <a:cs typeface="+mn-cs"/>
      </a:defRPr>
    </a:lvl3pPr>
    <a:lvl4pPr marL="1371600" algn="ctr" rtl="0" eaLnBrk="0" fontAlgn="base" hangingPunct="0">
      <a:spcBef>
        <a:spcPct val="0"/>
      </a:spcBef>
      <a:spcAft>
        <a:spcPct val="0"/>
      </a:spcAft>
      <a:defRPr kern="1200">
        <a:solidFill>
          <a:schemeClr val="tx1"/>
        </a:solidFill>
        <a:latin typeface="Arial" pitchFamily="34" charset="0"/>
        <a:ea typeface="+mn-ea"/>
        <a:cs typeface="+mn-cs"/>
      </a:defRPr>
    </a:lvl4pPr>
    <a:lvl5pPr marL="1828800" algn="ctr"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511A"/>
    <a:srgbClr val="045C19"/>
    <a:srgbClr val="0066FF"/>
    <a:srgbClr val="2F3985"/>
    <a:srgbClr val="EEE907"/>
    <a:srgbClr val="FF9966"/>
    <a:srgbClr val="008000"/>
    <a:srgbClr val="928D22"/>
    <a:srgbClr val="D29D94"/>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05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31180138-6431-4214-A57A-EEDD3DCED966}" type="datetimeFigureOut">
              <a:rPr lang="en-US" smtClean="0"/>
              <a:t>5/16/2013</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AB1F4ABA-3372-445D-A4FC-45402291A8B3}" type="slidenum">
              <a:rPr lang="en-US" smtClean="0"/>
              <a:t>‹#›</a:t>
            </a:fld>
            <a:endParaRPr lang="en-US"/>
          </a:p>
        </p:txBody>
      </p:sp>
    </p:spTree>
    <p:extLst>
      <p:ext uri="{BB962C8B-B14F-4D97-AF65-F5344CB8AC3E}">
        <p14:creationId xmlns:p14="http://schemas.microsoft.com/office/powerpoint/2010/main" val="1447016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l" defTabSz="966788" eaLnBrk="1" hangingPunct="1">
              <a:defRPr sz="1300" smtClean="0"/>
            </a:lvl1pPr>
          </a:lstStyle>
          <a:p>
            <a:pPr>
              <a:defRPr/>
            </a:pPr>
            <a:endParaRPr lang="en-US"/>
          </a:p>
        </p:txBody>
      </p:sp>
      <p:sp>
        <p:nvSpPr>
          <p:cNvPr id="6147"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defRPr sz="1300" smtClean="0"/>
            </a:lvl1pPr>
          </a:lstStyle>
          <a:p>
            <a:pPr>
              <a:defRPr/>
            </a:pPr>
            <a:endParaRPr lang="en-US"/>
          </a:p>
        </p:txBody>
      </p:sp>
      <p:sp>
        <p:nvSpPr>
          <p:cNvPr id="5222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l" defTabSz="966788" eaLnBrk="1" hangingPunct="1">
              <a:defRPr sz="1300" smtClean="0"/>
            </a:lvl1pPr>
          </a:lstStyle>
          <a:p>
            <a:pPr>
              <a:defRPr/>
            </a:pPr>
            <a:endParaRPr lang="en-US"/>
          </a:p>
        </p:txBody>
      </p:sp>
      <p:sp>
        <p:nvSpPr>
          <p:cNvPr id="6151"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defRPr sz="1300" smtClean="0"/>
            </a:lvl1pPr>
          </a:lstStyle>
          <a:p>
            <a:pPr>
              <a:defRPr/>
            </a:pPr>
            <a:fld id="{6CF442F9-F3A6-4C82-B156-B5C561F92DE4}" type="slidenum">
              <a:rPr lang="en-US"/>
              <a:pPr>
                <a:defRPr/>
              </a:pPr>
              <a:t>‹#›</a:t>
            </a:fld>
            <a:endParaRPr lang="en-US"/>
          </a:p>
        </p:txBody>
      </p:sp>
    </p:spTree>
    <p:extLst>
      <p:ext uri="{BB962C8B-B14F-4D97-AF65-F5344CB8AC3E}">
        <p14:creationId xmlns:p14="http://schemas.microsoft.com/office/powerpoint/2010/main" val="8867601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defTabSz="966788">
              <a:defRPr>
                <a:solidFill>
                  <a:schemeClr val="tx1"/>
                </a:solidFill>
                <a:latin typeface="Arial" pitchFamily="34" charset="0"/>
              </a:defRPr>
            </a:lvl1pPr>
            <a:lvl2pPr marL="742950" indent="-285750" defTabSz="966788">
              <a:defRPr>
                <a:solidFill>
                  <a:schemeClr val="tx1"/>
                </a:solidFill>
                <a:latin typeface="Arial" pitchFamily="34" charset="0"/>
              </a:defRPr>
            </a:lvl2pPr>
            <a:lvl3pPr marL="1143000" indent="-228600" defTabSz="966788">
              <a:defRPr>
                <a:solidFill>
                  <a:schemeClr val="tx1"/>
                </a:solidFill>
                <a:latin typeface="Arial" pitchFamily="34" charset="0"/>
              </a:defRPr>
            </a:lvl3pPr>
            <a:lvl4pPr marL="1600200" indent="-228600" defTabSz="966788">
              <a:defRPr>
                <a:solidFill>
                  <a:schemeClr val="tx1"/>
                </a:solidFill>
                <a:latin typeface="Arial" pitchFamily="34" charset="0"/>
              </a:defRPr>
            </a:lvl4pPr>
            <a:lvl5pPr marL="2057400" indent="-228600" defTabSz="966788">
              <a:defRPr>
                <a:solidFill>
                  <a:schemeClr val="tx1"/>
                </a:solidFill>
                <a:latin typeface="Arial" pitchFamily="34" charset="0"/>
              </a:defRPr>
            </a:lvl5pPr>
            <a:lvl6pPr marL="2514600" indent="-228600" algn="ctr" defTabSz="966788" eaLnBrk="0" fontAlgn="base" hangingPunct="0">
              <a:spcBef>
                <a:spcPct val="0"/>
              </a:spcBef>
              <a:spcAft>
                <a:spcPct val="0"/>
              </a:spcAft>
              <a:defRPr>
                <a:solidFill>
                  <a:schemeClr val="tx1"/>
                </a:solidFill>
                <a:latin typeface="Arial" pitchFamily="34" charset="0"/>
              </a:defRPr>
            </a:lvl6pPr>
            <a:lvl7pPr marL="2971800" indent="-228600" algn="ctr" defTabSz="966788" eaLnBrk="0" fontAlgn="base" hangingPunct="0">
              <a:spcBef>
                <a:spcPct val="0"/>
              </a:spcBef>
              <a:spcAft>
                <a:spcPct val="0"/>
              </a:spcAft>
              <a:defRPr>
                <a:solidFill>
                  <a:schemeClr val="tx1"/>
                </a:solidFill>
                <a:latin typeface="Arial" pitchFamily="34" charset="0"/>
              </a:defRPr>
            </a:lvl7pPr>
            <a:lvl8pPr marL="3429000" indent="-228600" algn="ctr" defTabSz="966788" eaLnBrk="0" fontAlgn="base" hangingPunct="0">
              <a:spcBef>
                <a:spcPct val="0"/>
              </a:spcBef>
              <a:spcAft>
                <a:spcPct val="0"/>
              </a:spcAft>
              <a:defRPr>
                <a:solidFill>
                  <a:schemeClr val="tx1"/>
                </a:solidFill>
                <a:latin typeface="Arial" pitchFamily="34" charset="0"/>
              </a:defRPr>
            </a:lvl8pPr>
            <a:lvl9pPr marL="3886200" indent="-228600" algn="ctr" defTabSz="966788" eaLnBrk="0" fontAlgn="base" hangingPunct="0">
              <a:spcBef>
                <a:spcPct val="0"/>
              </a:spcBef>
              <a:spcAft>
                <a:spcPct val="0"/>
              </a:spcAft>
              <a:defRPr>
                <a:solidFill>
                  <a:schemeClr val="tx1"/>
                </a:solidFill>
                <a:latin typeface="Arial" pitchFamily="34" charset="0"/>
              </a:defRPr>
            </a:lvl9pPr>
          </a:lstStyle>
          <a:p>
            <a:fld id="{F46A9FC7-5199-4E7F-AF11-00669A515945}" type="slidenum">
              <a:rPr lang="en-US"/>
              <a:pPr/>
              <a:t>1</a:t>
            </a:fld>
            <a:endParaRPr lang="en-US"/>
          </a:p>
        </p:txBody>
      </p:sp>
      <p:sp>
        <p:nvSpPr>
          <p:cNvPr id="57347" name="Slide Image Placeholder 1"/>
          <p:cNvSpPr>
            <a:spLocks noGrp="1" noRot="1" noChangeAspect="1" noTextEdit="1"/>
          </p:cNvSpPr>
          <p:nvPr>
            <p:ph type="sldImg"/>
          </p:nvPr>
        </p:nvSpPr>
        <p:spPr>
          <a:ln/>
        </p:spPr>
      </p:sp>
      <p:sp>
        <p:nvSpPr>
          <p:cNvPr id="57348" name="Notes Placeholder 2"/>
          <p:cNvSpPr>
            <a:spLocks noGrp="1"/>
          </p:cNvSpPr>
          <p:nvPr>
            <p:ph type="body" idx="1"/>
          </p:nvPr>
        </p:nvSpPr>
        <p:spPr>
          <a:noFill/>
        </p:spPr>
        <p:txBody>
          <a:bodyPr lIns="96656" tIns="48328" rIns="96656" bIns="48328"/>
          <a:lstStyle/>
          <a:p>
            <a:pPr eaLnBrk="1" hangingPunct="1">
              <a:spcBef>
                <a:spcPct val="0"/>
              </a:spcBef>
            </a:pPr>
            <a:r>
              <a:rPr lang="en-US" smtClean="0"/>
              <a:t>Instructor Notes:</a:t>
            </a:r>
          </a:p>
          <a:p>
            <a:pPr eaLnBrk="1" hangingPunct="1">
              <a:spcBef>
                <a:spcPct val="0"/>
              </a:spcBef>
              <a:buFont typeface="Wingdings" pitchFamily="2" charset="2"/>
              <a:buChar char="§"/>
            </a:pPr>
            <a:endParaRPr lang="en-US" smtClean="0"/>
          </a:p>
          <a:p>
            <a:pPr eaLnBrk="1" hangingPunct="1">
              <a:spcBef>
                <a:spcPct val="0"/>
              </a:spcBef>
              <a:buFont typeface="Wingdings" pitchFamily="2" charset="2"/>
              <a:buChar char="§"/>
            </a:pPr>
            <a:r>
              <a:rPr lang="en-US" smtClean="0"/>
              <a:t>In 2000, the federal government passed the Trafficking Victims Protection Act which defined human trafficking, created new crimes, created new remedies for victims, and recognized that victims are foreign nationals and US citizens and that the crime occurs within and across borders.</a:t>
            </a:r>
          </a:p>
          <a:p>
            <a:pPr eaLnBrk="1" hangingPunct="1">
              <a:spcBef>
                <a:spcPct val="0"/>
              </a:spcBef>
              <a:buFont typeface="Wingdings" pitchFamily="2" charset="2"/>
              <a:buChar char="§"/>
            </a:pPr>
            <a:r>
              <a:rPr lang="en-US" smtClean="0"/>
              <a:t>Under the TVPA, human trafficking (referred to as Trafficking in Persons) was defined (definition above)</a:t>
            </a:r>
          </a:p>
          <a:p>
            <a:pPr eaLnBrk="1" hangingPunct="1">
              <a:spcBef>
                <a:spcPct val="0"/>
              </a:spcBef>
              <a:buFont typeface="Wingdings" pitchFamily="2" charset="2"/>
              <a:buChar char="§"/>
            </a:pPr>
            <a:r>
              <a:rPr lang="en-US" smtClean="0"/>
              <a:t>Note that this is NOT the criminal statute/definition, but the general definition in the TVPA (criminal statutes are 1589 and 1591)</a:t>
            </a:r>
          </a:p>
          <a:p>
            <a:pPr eaLnBrk="1" hangingPunct="1">
              <a:spcBef>
                <a:spcPct val="0"/>
              </a:spcBef>
              <a:buFont typeface="Wingdings" pitchFamily="2" charset="2"/>
              <a:buChar char="§"/>
            </a:pPr>
            <a:r>
              <a:rPr lang="en-US" smtClean="0"/>
              <a:t>Note the three key word highlighted in red as central to defining human trafficking</a:t>
            </a:r>
          </a:p>
          <a:p>
            <a:pPr eaLnBrk="1" hangingPunct="1">
              <a:spcBef>
                <a:spcPct val="0"/>
              </a:spcBef>
              <a:buFont typeface="Wingdings" pitchFamily="2" charset="2"/>
              <a:buChar char="§"/>
            </a:pPr>
            <a:r>
              <a:rPr lang="en-US" b="1" smtClean="0"/>
              <a:t>Go to next slide to breakdown the definition of human trafficking</a:t>
            </a:r>
            <a:endParaRPr lang="en-US" b="1" i="1" smtClean="0"/>
          </a:p>
          <a:p>
            <a:pPr eaLnBrk="1" hangingPunct="1">
              <a:spcBef>
                <a:spcPct val="0"/>
              </a:spcBef>
              <a:buFont typeface="Wingdings" pitchFamily="2" charset="2"/>
              <a:buNone/>
            </a:pPr>
            <a:endParaRPr lang="en-US" i="1" smtClean="0"/>
          </a:p>
          <a:p>
            <a:pPr eaLnBrk="1" hangingPunct="1">
              <a:spcBef>
                <a:spcPct val="0"/>
              </a:spcBef>
              <a:buFont typeface="Wingdings" pitchFamily="2" charset="2"/>
              <a:buNone/>
            </a:pPr>
            <a:r>
              <a:rPr lang="en-US" i="1" smtClean="0"/>
              <a:t>The definition of “severe forms of trafficking in persons” is not a criminal statute. There are human trafficking criminal provisions </a:t>
            </a:r>
          </a:p>
          <a:p>
            <a:pPr eaLnBrk="1" hangingPunct="1">
              <a:spcBef>
                <a:spcPct val="0"/>
              </a:spcBef>
              <a:buFont typeface="Wingdings" pitchFamily="2" charset="2"/>
              <a:buNone/>
            </a:pPr>
            <a:r>
              <a:rPr lang="en-US" i="1" smtClean="0"/>
              <a:t>that correlate to this definition. This definition is used by the U.S. Department of Homeland Security when assessing whether a</a:t>
            </a:r>
          </a:p>
          <a:p>
            <a:pPr eaLnBrk="1" hangingPunct="1">
              <a:spcBef>
                <a:spcPct val="0"/>
              </a:spcBef>
              <a:buFont typeface="Wingdings" pitchFamily="2" charset="2"/>
              <a:buNone/>
            </a:pPr>
            <a:r>
              <a:rPr lang="en-US" i="1" smtClean="0"/>
              <a:t>victim meets the defined criteria in order to be granted an immigration remedy (e.g., continued presence or a T-Visa). </a:t>
            </a:r>
          </a:p>
          <a:p>
            <a:pPr eaLnBrk="1" hangingPunct="1">
              <a:spcBef>
                <a:spcPct val="0"/>
              </a:spcBef>
              <a:buFont typeface="Wingdings" pitchFamily="2" charset="2"/>
              <a:buNone/>
            </a:pPr>
            <a:endParaRPr lang="en-US" b="1" i="1" smtClean="0"/>
          </a:p>
          <a:p>
            <a:pPr eaLnBrk="1" hangingPunct="1">
              <a:spcBef>
                <a:spcPct val="0"/>
              </a:spcBef>
              <a:buFont typeface="Wingdings" pitchFamily="2" charset="2"/>
              <a:buNone/>
            </a:pPr>
            <a:r>
              <a:rPr lang="en-US" smtClean="0"/>
              <a:t>Cite: </a:t>
            </a:r>
            <a:r>
              <a:rPr lang="en-US" sz="1000" smtClean="0"/>
              <a:t>Trafficking Victims Protection Act of 2000, Sec. 103(8)(A-B), Pub. L. No. 106-386 (2000).</a:t>
            </a:r>
          </a:p>
          <a:p>
            <a:pPr eaLnBrk="1" hangingPunct="1">
              <a:spcBef>
                <a:spcPct val="0"/>
              </a:spcBef>
              <a:buFont typeface="Wingdings" pitchFamily="2" charset="2"/>
              <a:buNone/>
            </a:pPr>
            <a:endParaRPr lang="en-US" smtClean="0"/>
          </a:p>
        </p:txBody>
      </p:sp>
      <p:sp>
        <p:nvSpPr>
          <p:cNvPr id="57349" name="Slide Number Placeholder 3"/>
          <p:cNvSpPr txBox="1">
            <a:spLocks noGrp="1"/>
          </p:cNvSpPr>
          <p:nvPr/>
        </p:nvSpPr>
        <p:spPr bwMode="auto">
          <a:xfrm>
            <a:off x="4143375" y="9120188"/>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6" tIns="48328" rIns="96656" bIns="48328" anchor="b"/>
          <a:lstStyle>
            <a:lvl1pPr defTabSz="947738">
              <a:defRPr>
                <a:solidFill>
                  <a:schemeClr val="tx1"/>
                </a:solidFill>
                <a:latin typeface="Arial" pitchFamily="34" charset="0"/>
              </a:defRPr>
            </a:lvl1pPr>
            <a:lvl2pPr marL="742950" indent="-285750" defTabSz="947738">
              <a:defRPr>
                <a:solidFill>
                  <a:schemeClr val="tx1"/>
                </a:solidFill>
                <a:latin typeface="Arial" pitchFamily="34" charset="0"/>
              </a:defRPr>
            </a:lvl2pPr>
            <a:lvl3pPr marL="1143000" indent="-228600" defTabSz="947738">
              <a:defRPr>
                <a:solidFill>
                  <a:schemeClr val="tx1"/>
                </a:solidFill>
                <a:latin typeface="Arial" pitchFamily="34" charset="0"/>
              </a:defRPr>
            </a:lvl3pPr>
            <a:lvl4pPr marL="1600200" indent="-228600" defTabSz="947738">
              <a:defRPr>
                <a:solidFill>
                  <a:schemeClr val="tx1"/>
                </a:solidFill>
                <a:latin typeface="Arial" pitchFamily="34" charset="0"/>
              </a:defRPr>
            </a:lvl4pPr>
            <a:lvl5pPr marL="2057400" indent="-228600" defTabSz="947738">
              <a:defRPr>
                <a:solidFill>
                  <a:schemeClr val="tx1"/>
                </a:solidFill>
                <a:latin typeface="Arial" pitchFamily="34" charset="0"/>
              </a:defRPr>
            </a:lvl5pPr>
            <a:lvl6pPr marL="2514600" indent="-228600" algn="ctr" defTabSz="947738" eaLnBrk="0" fontAlgn="base" hangingPunct="0">
              <a:spcBef>
                <a:spcPct val="0"/>
              </a:spcBef>
              <a:spcAft>
                <a:spcPct val="0"/>
              </a:spcAft>
              <a:defRPr>
                <a:solidFill>
                  <a:schemeClr val="tx1"/>
                </a:solidFill>
                <a:latin typeface="Arial" pitchFamily="34" charset="0"/>
              </a:defRPr>
            </a:lvl6pPr>
            <a:lvl7pPr marL="2971800" indent="-228600" algn="ctr" defTabSz="947738" eaLnBrk="0" fontAlgn="base" hangingPunct="0">
              <a:spcBef>
                <a:spcPct val="0"/>
              </a:spcBef>
              <a:spcAft>
                <a:spcPct val="0"/>
              </a:spcAft>
              <a:defRPr>
                <a:solidFill>
                  <a:schemeClr val="tx1"/>
                </a:solidFill>
                <a:latin typeface="Arial" pitchFamily="34" charset="0"/>
              </a:defRPr>
            </a:lvl7pPr>
            <a:lvl8pPr marL="3429000" indent="-228600" algn="ctr" defTabSz="947738" eaLnBrk="0" fontAlgn="base" hangingPunct="0">
              <a:spcBef>
                <a:spcPct val="0"/>
              </a:spcBef>
              <a:spcAft>
                <a:spcPct val="0"/>
              </a:spcAft>
              <a:defRPr>
                <a:solidFill>
                  <a:schemeClr val="tx1"/>
                </a:solidFill>
                <a:latin typeface="Arial" pitchFamily="34" charset="0"/>
              </a:defRPr>
            </a:lvl8pPr>
            <a:lvl9pPr marL="3886200" indent="-228600" algn="ctr" defTabSz="947738" eaLnBrk="0" fontAlgn="base" hangingPunct="0">
              <a:spcBef>
                <a:spcPct val="0"/>
              </a:spcBef>
              <a:spcAft>
                <a:spcPct val="0"/>
              </a:spcAft>
              <a:defRPr>
                <a:solidFill>
                  <a:schemeClr val="tx1"/>
                </a:solidFill>
                <a:latin typeface="Arial" pitchFamily="34" charset="0"/>
              </a:defRPr>
            </a:lvl9pPr>
          </a:lstStyle>
          <a:p>
            <a:pPr algn="r" eaLnBrk="1" hangingPunct="1"/>
            <a:fld id="{6E7D45D4-4554-4662-9552-9F5FBBCE1071}" type="slidenum">
              <a:rPr lang="en-US" sz="1300">
                <a:cs typeface="Arial" pitchFamily="34" charset="0"/>
              </a:rPr>
              <a:pPr algn="r" eaLnBrk="1" hangingPunct="1"/>
              <a:t>1</a:t>
            </a:fld>
            <a:endParaRPr lang="en-US" sz="1300">
              <a:cs typeface="Arial" pitchFamily="34" charset="0"/>
            </a:endParaRPr>
          </a:p>
        </p:txBody>
      </p:sp>
    </p:spTree>
    <p:extLst>
      <p:ext uri="{BB962C8B-B14F-4D97-AF65-F5344CB8AC3E}">
        <p14:creationId xmlns:p14="http://schemas.microsoft.com/office/powerpoint/2010/main" val="332482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defTabSz="966788">
              <a:defRPr>
                <a:solidFill>
                  <a:schemeClr val="tx1"/>
                </a:solidFill>
                <a:latin typeface="Arial" pitchFamily="34" charset="0"/>
              </a:defRPr>
            </a:lvl1pPr>
            <a:lvl2pPr marL="742950" indent="-285750" defTabSz="966788">
              <a:defRPr>
                <a:solidFill>
                  <a:schemeClr val="tx1"/>
                </a:solidFill>
                <a:latin typeface="Arial" pitchFamily="34" charset="0"/>
              </a:defRPr>
            </a:lvl2pPr>
            <a:lvl3pPr marL="1143000" indent="-228600" defTabSz="966788">
              <a:defRPr>
                <a:solidFill>
                  <a:schemeClr val="tx1"/>
                </a:solidFill>
                <a:latin typeface="Arial" pitchFamily="34" charset="0"/>
              </a:defRPr>
            </a:lvl3pPr>
            <a:lvl4pPr marL="1600200" indent="-228600" defTabSz="966788">
              <a:defRPr>
                <a:solidFill>
                  <a:schemeClr val="tx1"/>
                </a:solidFill>
                <a:latin typeface="Arial" pitchFamily="34" charset="0"/>
              </a:defRPr>
            </a:lvl4pPr>
            <a:lvl5pPr marL="2057400" indent="-228600" defTabSz="966788">
              <a:defRPr>
                <a:solidFill>
                  <a:schemeClr val="tx1"/>
                </a:solidFill>
                <a:latin typeface="Arial" pitchFamily="34" charset="0"/>
              </a:defRPr>
            </a:lvl5pPr>
            <a:lvl6pPr marL="2514600" indent="-228600" algn="ctr" defTabSz="966788" eaLnBrk="0" fontAlgn="base" hangingPunct="0">
              <a:spcBef>
                <a:spcPct val="0"/>
              </a:spcBef>
              <a:spcAft>
                <a:spcPct val="0"/>
              </a:spcAft>
              <a:defRPr>
                <a:solidFill>
                  <a:schemeClr val="tx1"/>
                </a:solidFill>
                <a:latin typeface="Arial" pitchFamily="34" charset="0"/>
              </a:defRPr>
            </a:lvl6pPr>
            <a:lvl7pPr marL="2971800" indent="-228600" algn="ctr" defTabSz="966788" eaLnBrk="0" fontAlgn="base" hangingPunct="0">
              <a:spcBef>
                <a:spcPct val="0"/>
              </a:spcBef>
              <a:spcAft>
                <a:spcPct val="0"/>
              </a:spcAft>
              <a:defRPr>
                <a:solidFill>
                  <a:schemeClr val="tx1"/>
                </a:solidFill>
                <a:latin typeface="Arial" pitchFamily="34" charset="0"/>
              </a:defRPr>
            </a:lvl7pPr>
            <a:lvl8pPr marL="3429000" indent="-228600" algn="ctr" defTabSz="966788" eaLnBrk="0" fontAlgn="base" hangingPunct="0">
              <a:spcBef>
                <a:spcPct val="0"/>
              </a:spcBef>
              <a:spcAft>
                <a:spcPct val="0"/>
              </a:spcAft>
              <a:defRPr>
                <a:solidFill>
                  <a:schemeClr val="tx1"/>
                </a:solidFill>
                <a:latin typeface="Arial" pitchFamily="34" charset="0"/>
              </a:defRPr>
            </a:lvl8pPr>
            <a:lvl9pPr marL="3886200" indent="-228600" algn="ctr" defTabSz="966788" eaLnBrk="0" fontAlgn="base" hangingPunct="0">
              <a:spcBef>
                <a:spcPct val="0"/>
              </a:spcBef>
              <a:spcAft>
                <a:spcPct val="0"/>
              </a:spcAft>
              <a:defRPr>
                <a:solidFill>
                  <a:schemeClr val="tx1"/>
                </a:solidFill>
                <a:latin typeface="Arial" pitchFamily="34" charset="0"/>
              </a:defRPr>
            </a:lvl9pPr>
          </a:lstStyle>
          <a:p>
            <a:fld id="{3DB1E4DA-944F-468A-8484-4A78E576FDD3}" type="slidenum">
              <a:rPr lang="en-US"/>
              <a:pPr/>
              <a:t>3</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r>
              <a:rPr lang="en-US" b="1" dirty="0" smtClean="0"/>
              <a:t>DISCLAIMER!!!!! --- 1) Not minimizing foreign nationals      2) Acknowledge LGTB youth and boys are victims too, but primary population is girls….”she” </a:t>
            </a:r>
          </a:p>
        </p:txBody>
      </p:sp>
    </p:spTree>
    <p:extLst>
      <p:ext uri="{BB962C8B-B14F-4D97-AF65-F5344CB8AC3E}">
        <p14:creationId xmlns:p14="http://schemas.microsoft.com/office/powerpoint/2010/main" val="2989002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66788">
              <a:defRPr>
                <a:solidFill>
                  <a:schemeClr val="tx1"/>
                </a:solidFill>
                <a:latin typeface="Arial" pitchFamily="34" charset="0"/>
              </a:defRPr>
            </a:lvl1pPr>
            <a:lvl2pPr marL="742950" indent="-285750" defTabSz="966788">
              <a:defRPr>
                <a:solidFill>
                  <a:schemeClr val="tx1"/>
                </a:solidFill>
                <a:latin typeface="Arial" pitchFamily="34" charset="0"/>
              </a:defRPr>
            </a:lvl2pPr>
            <a:lvl3pPr marL="1143000" indent="-228600" defTabSz="966788">
              <a:defRPr>
                <a:solidFill>
                  <a:schemeClr val="tx1"/>
                </a:solidFill>
                <a:latin typeface="Arial" pitchFamily="34" charset="0"/>
              </a:defRPr>
            </a:lvl3pPr>
            <a:lvl4pPr marL="1600200" indent="-228600" defTabSz="966788">
              <a:defRPr>
                <a:solidFill>
                  <a:schemeClr val="tx1"/>
                </a:solidFill>
                <a:latin typeface="Arial" pitchFamily="34" charset="0"/>
              </a:defRPr>
            </a:lvl4pPr>
            <a:lvl5pPr marL="2057400" indent="-228600" defTabSz="966788">
              <a:defRPr>
                <a:solidFill>
                  <a:schemeClr val="tx1"/>
                </a:solidFill>
                <a:latin typeface="Arial" pitchFamily="34" charset="0"/>
              </a:defRPr>
            </a:lvl5pPr>
            <a:lvl6pPr marL="2514600" indent="-228600" algn="ctr" defTabSz="966788" eaLnBrk="0" fontAlgn="base" hangingPunct="0">
              <a:spcBef>
                <a:spcPct val="0"/>
              </a:spcBef>
              <a:spcAft>
                <a:spcPct val="0"/>
              </a:spcAft>
              <a:defRPr>
                <a:solidFill>
                  <a:schemeClr val="tx1"/>
                </a:solidFill>
                <a:latin typeface="Arial" pitchFamily="34" charset="0"/>
              </a:defRPr>
            </a:lvl6pPr>
            <a:lvl7pPr marL="2971800" indent="-228600" algn="ctr" defTabSz="966788" eaLnBrk="0" fontAlgn="base" hangingPunct="0">
              <a:spcBef>
                <a:spcPct val="0"/>
              </a:spcBef>
              <a:spcAft>
                <a:spcPct val="0"/>
              </a:spcAft>
              <a:defRPr>
                <a:solidFill>
                  <a:schemeClr val="tx1"/>
                </a:solidFill>
                <a:latin typeface="Arial" pitchFamily="34" charset="0"/>
              </a:defRPr>
            </a:lvl7pPr>
            <a:lvl8pPr marL="3429000" indent="-228600" algn="ctr" defTabSz="966788" eaLnBrk="0" fontAlgn="base" hangingPunct="0">
              <a:spcBef>
                <a:spcPct val="0"/>
              </a:spcBef>
              <a:spcAft>
                <a:spcPct val="0"/>
              </a:spcAft>
              <a:defRPr>
                <a:solidFill>
                  <a:schemeClr val="tx1"/>
                </a:solidFill>
                <a:latin typeface="Arial" pitchFamily="34" charset="0"/>
              </a:defRPr>
            </a:lvl8pPr>
            <a:lvl9pPr marL="3886200" indent="-228600" algn="ctr" defTabSz="966788" eaLnBrk="0" fontAlgn="base" hangingPunct="0">
              <a:spcBef>
                <a:spcPct val="0"/>
              </a:spcBef>
              <a:spcAft>
                <a:spcPct val="0"/>
              </a:spcAft>
              <a:defRPr>
                <a:solidFill>
                  <a:schemeClr val="tx1"/>
                </a:solidFill>
                <a:latin typeface="Arial" pitchFamily="34" charset="0"/>
              </a:defRPr>
            </a:lvl9pPr>
          </a:lstStyle>
          <a:p>
            <a:fld id="{FC2B6743-469F-4117-B8D8-97798C4C9EA4}" type="slidenum">
              <a:rPr lang="en-US"/>
              <a:pPr/>
              <a:t>4</a:t>
            </a:fld>
            <a:endParaRPr lang="en-US"/>
          </a:p>
        </p:txBody>
      </p:sp>
      <p:sp>
        <p:nvSpPr>
          <p:cNvPr id="58371" name="Slide Image Placeholder 1"/>
          <p:cNvSpPr>
            <a:spLocks noGrp="1" noRot="1" noChangeAspect="1" noTextEdit="1"/>
          </p:cNvSpPr>
          <p:nvPr>
            <p:ph type="sldImg"/>
          </p:nvPr>
        </p:nvSpPr>
        <p:spPr>
          <a:ln/>
        </p:spPr>
      </p:sp>
      <p:sp>
        <p:nvSpPr>
          <p:cNvPr id="58372" name="Notes Placeholder 2"/>
          <p:cNvSpPr>
            <a:spLocks noGrp="1"/>
          </p:cNvSpPr>
          <p:nvPr>
            <p:ph type="body" idx="1"/>
          </p:nvPr>
        </p:nvSpPr>
        <p:spPr>
          <a:noFill/>
        </p:spPr>
        <p:txBody>
          <a:bodyPr lIns="96656" tIns="48328" rIns="96656" bIns="48328"/>
          <a:lstStyle/>
          <a:p>
            <a:pPr eaLnBrk="1" hangingPunct="1"/>
            <a:r>
              <a:rPr lang="en-US" smtClean="0"/>
              <a:t>Instructor Notes:</a:t>
            </a:r>
          </a:p>
          <a:p>
            <a:pPr eaLnBrk="1" hangingPunct="1">
              <a:buFont typeface="Wingdings" pitchFamily="2" charset="2"/>
              <a:buChar char="§"/>
            </a:pPr>
            <a:endParaRPr lang="en-US" smtClean="0"/>
          </a:p>
          <a:p>
            <a:pPr eaLnBrk="1" hangingPunct="1">
              <a:buFont typeface="Wingdings" pitchFamily="2" charset="2"/>
              <a:buChar char="§"/>
            </a:pPr>
            <a:r>
              <a:rPr lang="en-US" smtClean="0"/>
              <a:t>Ask students to give examples of each</a:t>
            </a:r>
          </a:p>
          <a:p>
            <a:pPr eaLnBrk="1" hangingPunct="1">
              <a:buFont typeface="Wingdings" pitchFamily="2" charset="2"/>
              <a:buChar char="§"/>
            </a:pPr>
            <a:r>
              <a:rPr lang="en-US" smtClean="0"/>
              <a:t>For coercion, highlight the abuse of legal process such as threats of deportation or calling immigration/police to maintain control of victims</a:t>
            </a:r>
          </a:p>
          <a:p>
            <a:pPr eaLnBrk="1" hangingPunct="1">
              <a:buFont typeface="Wingdings" pitchFamily="2" charset="2"/>
              <a:buChar char="§"/>
            </a:pPr>
            <a:r>
              <a:rPr lang="en-US" smtClean="0"/>
              <a:t>For coercion, the federal government defines “serious harm” as </a:t>
            </a:r>
            <a:r>
              <a:rPr lang="en-US" smtClean="0">
                <a:cs typeface="Arial" pitchFamily="34" charset="0"/>
              </a:rPr>
              <a:t>physical or nonphysical harm that is sufficiently serious under all the surrounding circumstances to compel a reasonable person of similar background to perform commercial sex or labor/services (e.g. reputation, financial, psychological)</a:t>
            </a:r>
            <a:endParaRPr lang="en-US" smtClean="0"/>
          </a:p>
          <a:p>
            <a:pPr eaLnBrk="1" hangingPunct="1">
              <a:buFont typeface="Wingdings" pitchFamily="2" charset="2"/>
              <a:buChar char="§"/>
            </a:pPr>
            <a:r>
              <a:rPr lang="en-US" smtClean="0"/>
              <a:t>Note that unlike older slavery laws, human trafficking laws do not depend solely on bodily harm, but that threats (coercion) or fraud are sufficient </a:t>
            </a:r>
          </a:p>
          <a:p>
            <a:pPr eaLnBrk="1" hangingPunct="1">
              <a:buFont typeface="Wingdings" pitchFamily="2" charset="2"/>
              <a:buChar char="§"/>
            </a:pPr>
            <a:r>
              <a:rPr lang="en-US" smtClean="0"/>
              <a:t>Note that not all three means need to be proved to be human trafficking, but a single means can be sufficient</a:t>
            </a:r>
          </a:p>
          <a:p>
            <a:pPr eaLnBrk="1" hangingPunct="1">
              <a:buFontTx/>
              <a:buChar char="•"/>
            </a:pPr>
            <a:endParaRPr lang="en-US" smtClean="0"/>
          </a:p>
          <a:p>
            <a:pPr eaLnBrk="1" hangingPunct="1">
              <a:buFontTx/>
              <a:buChar char="•"/>
            </a:pPr>
            <a:endParaRPr lang="en-US" smtClean="0"/>
          </a:p>
          <a:p>
            <a:pPr eaLnBrk="1" hangingPunct="1"/>
            <a:endParaRPr lang="en-US" smtClean="0"/>
          </a:p>
        </p:txBody>
      </p:sp>
      <p:sp>
        <p:nvSpPr>
          <p:cNvPr id="58373" name="Slide Number Placeholder 3"/>
          <p:cNvSpPr txBox="1">
            <a:spLocks noGrp="1"/>
          </p:cNvSpPr>
          <p:nvPr/>
        </p:nvSpPr>
        <p:spPr bwMode="auto">
          <a:xfrm>
            <a:off x="4143375" y="9120188"/>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6" tIns="48328" rIns="96656" bIns="48328" anchor="b"/>
          <a:lstStyle>
            <a:lvl1pPr defTabSz="947738">
              <a:defRPr>
                <a:solidFill>
                  <a:schemeClr val="tx1"/>
                </a:solidFill>
                <a:latin typeface="Arial" pitchFamily="34" charset="0"/>
              </a:defRPr>
            </a:lvl1pPr>
            <a:lvl2pPr marL="742950" indent="-285750" defTabSz="947738">
              <a:defRPr>
                <a:solidFill>
                  <a:schemeClr val="tx1"/>
                </a:solidFill>
                <a:latin typeface="Arial" pitchFamily="34" charset="0"/>
              </a:defRPr>
            </a:lvl2pPr>
            <a:lvl3pPr marL="1143000" indent="-228600" defTabSz="947738">
              <a:defRPr>
                <a:solidFill>
                  <a:schemeClr val="tx1"/>
                </a:solidFill>
                <a:latin typeface="Arial" pitchFamily="34" charset="0"/>
              </a:defRPr>
            </a:lvl3pPr>
            <a:lvl4pPr marL="1600200" indent="-228600" defTabSz="947738">
              <a:defRPr>
                <a:solidFill>
                  <a:schemeClr val="tx1"/>
                </a:solidFill>
                <a:latin typeface="Arial" pitchFamily="34" charset="0"/>
              </a:defRPr>
            </a:lvl4pPr>
            <a:lvl5pPr marL="2057400" indent="-228600" defTabSz="947738">
              <a:defRPr>
                <a:solidFill>
                  <a:schemeClr val="tx1"/>
                </a:solidFill>
                <a:latin typeface="Arial" pitchFamily="34" charset="0"/>
              </a:defRPr>
            </a:lvl5pPr>
            <a:lvl6pPr marL="2514600" indent="-228600" algn="ctr" defTabSz="947738" eaLnBrk="0" fontAlgn="base" hangingPunct="0">
              <a:spcBef>
                <a:spcPct val="0"/>
              </a:spcBef>
              <a:spcAft>
                <a:spcPct val="0"/>
              </a:spcAft>
              <a:defRPr>
                <a:solidFill>
                  <a:schemeClr val="tx1"/>
                </a:solidFill>
                <a:latin typeface="Arial" pitchFamily="34" charset="0"/>
              </a:defRPr>
            </a:lvl6pPr>
            <a:lvl7pPr marL="2971800" indent="-228600" algn="ctr" defTabSz="947738" eaLnBrk="0" fontAlgn="base" hangingPunct="0">
              <a:spcBef>
                <a:spcPct val="0"/>
              </a:spcBef>
              <a:spcAft>
                <a:spcPct val="0"/>
              </a:spcAft>
              <a:defRPr>
                <a:solidFill>
                  <a:schemeClr val="tx1"/>
                </a:solidFill>
                <a:latin typeface="Arial" pitchFamily="34" charset="0"/>
              </a:defRPr>
            </a:lvl7pPr>
            <a:lvl8pPr marL="3429000" indent="-228600" algn="ctr" defTabSz="947738" eaLnBrk="0" fontAlgn="base" hangingPunct="0">
              <a:spcBef>
                <a:spcPct val="0"/>
              </a:spcBef>
              <a:spcAft>
                <a:spcPct val="0"/>
              </a:spcAft>
              <a:defRPr>
                <a:solidFill>
                  <a:schemeClr val="tx1"/>
                </a:solidFill>
                <a:latin typeface="Arial" pitchFamily="34" charset="0"/>
              </a:defRPr>
            </a:lvl8pPr>
            <a:lvl9pPr marL="3886200" indent="-228600" algn="ctr" defTabSz="947738" eaLnBrk="0" fontAlgn="base" hangingPunct="0">
              <a:spcBef>
                <a:spcPct val="0"/>
              </a:spcBef>
              <a:spcAft>
                <a:spcPct val="0"/>
              </a:spcAft>
              <a:defRPr>
                <a:solidFill>
                  <a:schemeClr val="tx1"/>
                </a:solidFill>
                <a:latin typeface="Arial" pitchFamily="34" charset="0"/>
              </a:defRPr>
            </a:lvl9pPr>
          </a:lstStyle>
          <a:p>
            <a:pPr algn="r" eaLnBrk="1" hangingPunct="1"/>
            <a:fld id="{4F7BC508-AC1E-4FE5-BAD0-39AF1DB5EE46}" type="slidenum">
              <a:rPr lang="en-US" sz="1300">
                <a:cs typeface="Arial" pitchFamily="34" charset="0"/>
              </a:rPr>
              <a:pPr algn="r" eaLnBrk="1" hangingPunct="1"/>
              <a:t>4</a:t>
            </a:fld>
            <a:endParaRPr lang="en-US" sz="1300">
              <a:cs typeface="Arial" pitchFamily="34" charset="0"/>
            </a:endParaRPr>
          </a:p>
        </p:txBody>
      </p:sp>
    </p:spTree>
    <p:extLst>
      <p:ext uri="{BB962C8B-B14F-4D97-AF65-F5344CB8AC3E}">
        <p14:creationId xmlns:p14="http://schemas.microsoft.com/office/powerpoint/2010/main" val="9787214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defTabSz="966788">
              <a:defRPr>
                <a:solidFill>
                  <a:schemeClr val="tx1"/>
                </a:solidFill>
                <a:latin typeface="Arial" pitchFamily="34" charset="0"/>
              </a:defRPr>
            </a:lvl1pPr>
            <a:lvl2pPr marL="742950" indent="-285750" defTabSz="966788">
              <a:defRPr>
                <a:solidFill>
                  <a:schemeClr val="tx1"/>
                </a:solidFill>
                <a:latin typeface="Arial" pitchFamily="34" charset="0"/>
              </a:defRPr>
            </a:lvl2pPr>
            <a:lvl3pPr marL="1143000" indent="-228600" defTabSz="966788">
              <a:defRPr>
                <a:solidFill>
                  <a:schemeClr val="tx1"/>
                </a:solidFill>
                <a:latin typeface="Arial" pitchFamily="34" charset="0"/>
              </a:defRPr>
            </a:lvl3pPr>
            <a:lvl4pPr marL="1600200" indent="-228600" defTabSz="966788">
              <a:defRPr>
                <a:solidFill>
                  <a:schemeClr val="tx1"/>
                </a:solidFill>
                <a:latin typeface="Arial" pitchFamily="34" charset="0"/>
              </a:defRPr>
            </a:lvl4pPr>
            <a:lvl5pPr marL="2057400" indent="-228600" defTabSz="966788">
              <a:defRPr>
                <a:solidFill>
                  <a:schemeClr val="tx1"/>
                </a:solidFill>
                <a:latin typeface="Arial" pitchFamily="34" charset="0"/>
              </a:defRPr>
            </a:lvl5pPr>
            <a:lvl6pPr marL="2514600" indent="-228600" algn="ctr" defTabSz="966788" eaLnBrk="0" fontAlgn="base" hangingPunct="0">
              <a:spcBef>
                <a:spcPct val="0"/>
              </a:spcBef>
              <a:spcAft>
                <a:spcPct val="0"/>
              </a:spcAft>
              <a:defRPr>
                <a:solidFill>
                  <a:schemeClr val="tx1"/>
                </a:solidFill>
                <a:latin typeface="Arial" pitchFamily="34" charset="0"/>
              </a:defRPr>
            </a:lvl6pPr>
            <a:lvl7pPr marL="2971800" indent="-228600" algn="ctr" defTabSz="966788" eaLnBrk="0" fontAlgn="base" hangingPunct="0">
              <a:spcBef>
                <a:spcPct val="0"/>
              </a:spcBef>
              <a:spcAft>
                <a:spcPct val="0"/>
              </a:spcAft>
              <a:defRPr>
                <a:solidFill>
                  <a:schemeClr val="tx1"/>
                </a:solidFill>
                <a:latin typeface="Arial" pitchFamily="34" charset="0"/>
              </a:defRPr>
            </a:lvl7pPr>
            <a:lvl8pPr marL="3429000" indent="-228600" algn="ctr" defTabSz="966788" eaLnBrk="0" fontAlgn="base" hangingPunct="0">
              <a:spcBef>
                <a:spcPct val="0"/>
              </a:spcBef>
              <a:spcAft>
                <a:spcPct val="0"/>
              </a:spcAft>
              <a:defRPr>
                <a:solidFill>
                  <a:schemeClr val="tx1"/>
                </a:solidFill>
                <a:latin typeface="Arial" pitchFamily="34" charset="0"/>
              </a:defRPr>
            </a:lvl8pPr>
            <a:lvl9pPr marL="3886200" indent="-228600" algn="ctr" defTabSz="966788" eaLnBrk="0" fontAlgn="base" hangingPunct="0">
              <a:spcBef>
                <a:spcPct val="0"/>
              </a:spcBef>
              <a:spcAft>
                <a:spcPct val="0"/>
              </a:spcAft>
              <a:defRPr>
                <a:solidFill>
                  <a:schemeClr val="tx1"/>
                </a:solidFill>
                <a:latin typeface="Arial" pitchFamily="34" charset="0"/>
              </a:defRPr>
            </a:lvl9pPr>
          </a:lstStyle>
          <a:p>
            <a:fld id="{7D61925A-A073-49CD-8F06-B5D5AA8EFB9C}" type="slidenum">
              <a:rPr lang="en-US"/>
              <a:pPr/>
              <a:t>10</a:t>
            </a:fld>
            <a:endParaRPr lang="en-US"/>
          </a:p>
        </p:txBody>
      </p:sp>
      <p:sp>
        <p:nvSpPr>
          <p:cNvPr id="61443" name="Rectangle 7"/>
          <p:cNvSpPr txBox="1">
            <a:spLocks noGrp="1" noChangeArrowheads="1"/>
          </p:cNvSpPr>
          <p:nvPr/>
        </p:nvSpPr>
        <p:spPr bwMode="auto">
          <a:xfrm>
            <a:off x="4144963" y="9121775"/>
            <a:ext cx="3170237"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6656" tIns="48328" rIns="96656" bIns="48328" anchor="b"/>
          <a:lstStyle>
            <a:lvl1pPr defTabSz="966788">
              <a:defRPr>
                <a:solidFill>
                  <a:schemeClr val="tx1"/>
                </a:solidFill>
                <a:latin typeface="Arial" pitchFamily="34" charset="0"/>
              </a:defRPr>
            </a:lvl1pPr>
            <a:lvl2pPr marL="742950" indent="-285750" defTabSz="966788">
              <a:defRPr>
                <a:solidFill>
                  <a:schemeClr val="tx1"/>
                </a:solidFill>
                <a:latin typeface="Arial" pitchFamily="34" charset="0"/>
              </a:defRPr>
            </a:lvl2pPr>
            <a:lvl3pPr marL="1143000" indent="-228600" defTabSz="966788">
              <a:defRPr>
                <a:solidFill>
                  <a:schemeClr val="tx1"/>
                </a:solidFill>
                <a:latin typeface="Arial" pitchFamily="34" charset="0"/>
              </a:defRPr>
            </a:lvl3pPr>
            <a:lvl4pPr marL="1600200" indent="-228600" defTabSz="966788">
              <a:defRPr>
                <a:solidFill>
                  <a:schemeClr val="tx1"/>
                </a:solidFill>
                <a:latin typeface="Arial" pitchFamily="34" charset="0"/>
              </a:defRPr>
            </a:lvl4pPr>
            <a:lvl5pPr marL="2057400" indent="-228600" defTabSz="966788">
              <a:defRPr>
                <a:solidFill>
                  <a:schemeClr val="tx1"/>
                </a:solidFill>
                <a:latin typeface="Arial" pitchFamily="34" charset="0"/>
              </a:defRPr>
            </a:lvl5pPr>
            <a:lvl6pPr marL="2514600" indent="-228600" algn="ctr" defTabSz="966788" eaLnBrk="0" fontAlgn="base" hangingPunct="0">
              <a:spcBef>
                <a:spcPct val="0"/>
              </a:spcBef>
              <a:spcAft>
                <a:spcPct val="0"/>
              </a:spcAft>
              <a:defRPr>
                <a:solidFill>
                  <a:schemeClr val="tx1"/>
                </a:solidFill>
                <a:latin typeface="Arial" pitchFamily="34" charset="0"/>
              </a:defRPr>
            </a:lvl6pPr>
            <a:lvl7pPr marL="2971800" indent="-228600" algn="ctr" defTabSz="966788" eaLnBrk="0" fontAlgn="base" hangingPunct="0">
              <a:spcBef>
                <a:spcPct val="0"/>
              </a:spcBef>
              <a:spcAft>
                <a:spcPct val="0"/>
              </a:spcAft>
              <a:defRPr>
                <a:solidFill>
                  <a:schemeClr val="tx1"/>
                </a:solidFill>
                <a:latin typeface="Arial" pitchFamily="34" charset="0"/>
              </a:defRPr>
            </a:lvl7pPr>
            <a:lvl8pPr marL="3429000" indent="-228600" algn="ctr" defTabSz="966788" eaLnBrk="0" fontAlgn="base" hangingPunct="0">
              <a:spcBef>
                <a:spcPct val="0"/>
              </a:spcBef>
              <a:spcAft>
                <a:spcPct val="0"/>
              </a:spcAft>
              <a:defRPr>
                <a:solidFill>
                  <a:schemeClr val="tx1"/>
                </a:solidFill>
                <a:latin typeface="Arial" pitchFamily="34" charset="0"/>
              </a:defRPr>
            </a:lvl8pPr>
            <a:lvl9pPr marL="3886200" indent="-228600" algn="ctr" defTabSz="966788" eaLnBrk="0" fontAlgn="base" hangingPunct="0">
              <a:spcBef>
                <a:spcPct val="0"/>
              </a:spcBef>
              <a:spcAft>
                <a:spcPct val="0"/>
              </a:spcAft>
              <a:defRPr>
                <a:solidFill>
                  <a:schemeClr val="tx1"/>
                </a:solidFill>
                <a:latin typeface="Arial" pitchFamily="34" charset="0"/>
              </a:defRPr>
            </a:lvl9pPr>
          </a:lstStyle>
          <a:p>
            <a:pPr algn="r"/>
            <a:fld id="{A7CEE54D-E80A-49EA-B988-E79EFE86FB81}" type="slidenum">
              <a:rPr lang="en-US" sz="1300">
                <a:latin typeface="Times New Roman" pitchFamily="18" charset="0"/>
              </a:rPr>
              <a:pPr algn="r"/>
              <a:t>10</a:t>
            </a:fld>
            <a:endParaRPr lang="en-US" sz="1300">
              <a:latin typeface="Times New Roman" pitchFamily="18" charset="0"/>
            </a:endParaRPr>
          </a:p>
        </p:txBody>
      </p:sp>
      <p:sp>
        <p:nvSpPr>
          <p:cNvPr id="61444" name="Rectangle 2"/>
          <p:cNvSpPr>
            <a:spLocks noGrp="1" noRot="1" noChangeAspect="1" noChangeArrowheads="1" noTextEdit="1"/>
          </p:cNvSpPr>
          <p:nvPr>
            <p:ph type="sldImg"/>
          </p:nvPr>
        </p:nvSpPr>
        <p:spPr>
          <a:ln/>
        </p:spPr>
      </p:sp>
      <p:sp>
        <p:nvSpPr>
          <p:cNvPr id="61445" name="Rectangle 3"/>
          <p:cNvSpPr>
            <a:spLocks noGrp="1" noChangeArrowheads="1"/>
          </p:cNvSpPr>
          <p:nvPr>
            <p:ph type="body" idx="1"/>
          </p:nvPr>
        </p:nvSpPr>
        <p:spPr>
          <a:xfrm>
            <a:off x="974725" y="4560888"/>
            <a:ext cx="5365750" cy="4319587"/>
          </a:xfrm>
          <a:noFill/>
        </p:spPr>
        <p:txBody>
          <a:bodyPr lIns="96656" tIns="48328" rIns="96656" bIns="48328"/>
          <a:lstStyle/>
          <a:p>
            <a:pPr eaLnBrk="1" hangingPunct="1"/>
            <a:endParaRPr lang="en-US" smtClean="0"/>
          </a:p>
        </p:txBody>
      </p:sp>
    </p:spTree>
    <p:extLst>
      <p:ext uri="{BB962C8B-B14F-4D97-AF65-F5344CB8AC3E}">
        <p14:creationId xmlns:p14="http://schemas.microsoft.com/office/powerpoint/2010/main" val="2835673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defTabSz="966788">
              <a:defRPr>
                <a:solidFill>
                  <a:schemeClr val="tx1"/>
                </a:solidFill>
                <a:latin typeface="Arial" pitchFamily="34" charset="0"/>
              </a:defRPr>
            </a:lvl1pPr>
            <a:lvl2pPr marL="742950" indent="-285750" defTabSz="966788">
              <a:defRPr>
                <a:solidFill>
                  <a:schemeClr val="tx1"/>
                </a:solidFill>
                <a:latin typeface="Arial" pitchFamily="34" charset="0"/>
              </a:defRPr>
            </a:lvl2pPr>
            <a:lvl3pPr marL="1143000" indent="-228600" defTabSz="966788">
              <a:defRPr>
                <a:solidFill>
                  <a:schemeClr val="tx1"/>
                </a:solidFill>
                <a:latin typeface="Arial" pitchFamily="34" charset="0"/>
              </a:defRPr>
            </a:lvl3pPr>
            <a:lvl4pPr marL="1600200" indent="-228600" defTabSz="966788">
              <a:defRPr>
                <a:solidFill>
                  <a:schemeClr val="tx1"/>
                </a:solidFill>
                <a:latin typeface="Arial" pitchFamily="34" charset="0"/>
              </a:defRPr>
            </a:lvl4pPr>
            <a:lvl5pPr marL="2057400" indent="-228600" defTabSz="966788">
              <a:defRPr>
                <a:solidFill>
                  <a:schemeClr val="tx1"/>
                </a:solidFill>
                <a:latin typeface="Arial" pitchFamily="34" charset="0"/>
              </a:defRPr>
            </a:lvl5pPr>
            <a:lvl6pPr marL="2514600" indent="-228600" algn="ctr" defTabSz="966788" eaLnBrk="0" fontAlgn="base" hangingPunct="0">
              <a:spcBef>
                <a:spcPct val="0"/>
              </a:spcBef>
              <a:spcAft>
                <a:spcPct val="0"/>
              </a:spcAft>
              <a:defRPr>
                <a:solidFill>
                  <a:schemeClr val="tx1"/>
                </a:solidFill>
                <a:latin typeface="Arial" pitchFamily="34" charset="0"/>
              </a:defRPr>
            </a:lvl6pPr>
            <a:lvl7pPr marL="2971800" indent="-228600" algn="ctr" defTabSz="966788" eaLnBrk="0" fontAlgn="base" hangingPunct="0">
              <a:spcBef>
                <a:spcPct val="0"/>
              </a:spcBef>
              <a:spcAft>
                <a:spcPct val="0"/>
              </a:spcAft>
              <a:defRPr>
                <a:solidFill>
                  <a:schemeClr val="tx1"/>
                </a:solidFill>
                <a:latin typeface="Arial" pitchFamily="34" charset="0"/>
              </a:defRPr>
            </a:lvl7pPr>
            <a:lvl8pPr marL="3429000" indent="-228600" algn="ctr" defTabSz="966788" eaLnBrk="0" fontAlgn="base" hangingPunct="0">
              <a:spcBef>
                <a:spcPct val="0"/>
              </a:spcBef>
              <a:spcAft>
                <a:spcPct val="0"/>
              </a:spcAft>
              <a:defRPr>
                <a:solidFill>
                  <a:schemeClr val="tx1"/>
                </a:solidFill>
                <a:latin typeface="Arial" pitchFamily="34" charset="0"/>
              </a:defRPr>
            </a:lvl8pPr>
            <a:lvl9pPr marL="3886200" indent="-228600" algn="ctr" defTabSz="966788" eaLnBrk="0" fontAlgn="base" hangingPunct="0">
              <a:spcBef>
                <a:spcPct val="0"/>
              </a:spcBef>
              <a:spcAft>
                <a:spcPct val="0"/>
              </a:spcAft>
              <a:defRPr>
                <a:solidFill>
                  <a:schemeClr val="tx1"/>
                </a:solidFill>
                <a:latin typeface="Arial" pitchFamily="34" charset="0"/>
              </a:defRPr>
            </a:lvl9pPr>
          </a:lstStyle>
          <a:p>
            <a:fld id="{ADB685D5-A61D-4972-B0BD-8B32192D5B3C}" type="slidenum">
              <a:rPr lang="en-US"/>
              <a:pPr/>
              <a:t>11</a:t>
            </a:fld>
            <a:endParaRPr lang="en-US"/>
          </a:p>
        </p:txBody>
      </p:sp>
      <p:sp>
        <p:nvSpPr>
          <p:cNvPr id="64515" name="Rectangle 7"/>
          <p:cNvSpPr txBox="1">
            <a:spLocks noGrp="1" noChangeArrowheads="1"/>
          </p:cNvSpPr>
          <p:nvPr/>
        </p:nvSpPr>
        <p:spPr bwMode="auto">
          <a:xfrm>
            <a:off x="4144963" y="9121775"/>
            <a:ext cx="3170237"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6656" tIns="48328" rIns="96656" bIns="48328" anchor="b"/>
          <a:lstStyle>
            <a:lvl1pPr defTabSz="966788">
              <a:defRPr>
                <a:solidFill>
                  <a:schemeClr val="tx1"/>
                </a:solidFill>
                <a:latin typeface="Arial" pitchFamily="34" charset="0"/>
              </a:defRPr>
            </a:lvl1pPr>
            <a:lvl2pPr marL="742950" indent="-285750" defTabSz="966788">
              <a:defRPr>
                <a:solidFill>
                  <a:schemeClr val="tx1"/>
                </a:solidFill>
                <a:latin typeface="Arial" pitchFamily="34" charset="0"/>
              </a:defRPr>
            </a:lvl2pPr>
            <a:lvl3pPr marL="1143000" indent="-228600" defTabSz="966788">
              <a:defRPr>
                <a:solidFill>
                  <a:schemeClr val="tx1"/>
                </a:solidFill>
                <a:latin typeface="Arial" pitchFamily="34" charset="0"/>
              </a:defRPr>
            </a:lvl3pPr>
            <a:lvl4pPr marL="1600200" indent="-228600" defTabSz="966788">
              <a:defRPr>
                <a:solidFill>
                  <a:schemeClr val="tx1"/>
                </a:solidFill>
                <a:latin typeface="Arial" pitchFamily="34" charset="0"/>
              </a:defRPr>
            </a:lvl4pPr>
            <a:lvl5pPr marL="2057400" indent="-228600" defTabSz="966788">
              <a:defRPr>
                <a:solidFill>
                  <a:schemeClr val="tx1"/>
                </a:solidFill>
                <a:latin typeface="Arial" pitchFamily="34" charset="0"/>
              </a:defRPr>
            </a:lvl5pPr>
            <a:lvl6pPr marL="2514600" indent="-228600" algn="ctr" defTabSz="966788" eaLnBrk="0" fontAlgn="base" hangingPunct="0">
              <a:spcBef>
                <a:spcPct val="0"/>
              </a:spcBef>
              <a:spcAft>
                <a:spcPct val="0"/>
              </a:spcAft>
              <a:defRPr>
                <a:solidFill>
                  <a:schemeClr val="tx1"/>
                </a:solidFill>
                <a:latin typeface="Arial" pitchFamily="34" charset="0"/>
              </a:defRPr>
            </a:lvl6pPr>
            <a:lvl7pPr marL="2971800" indent="-228600" algn="ctr" defTabSz="966788" eaLnBrk="0" fontAlgn="base" hangingPunct="0">
              <a:spcBef>
                <a:spcPct val="0"/>
              </a:spcBef>
              <a:spcAft>
                <a:spcPct val="0"/>
              </a:spcAft>
              <a:defRPr>
                <a:solidFill>
                  <a:schemeClr val="tx1"/>
                </a:solidFill>
                <a:latin typeface="Arial" pitchFamily="34" charset="0"/>
              </a:defRPr>
            </a:lvl7pPr>
            <a:lvl8pPr marL="3429000" indent="-228600" algn="ctr" defTabSz="966788" eaLnBrk="0" fontAlgn="base" hangingPunct="0">
              <a:spcBef>
                <a:spcPct val="0"/>
              </a:spcBef>
              <a:spcAft>
                <a:spcPct val="0"/>
              </a:spcAft>
              <a:defRPr>
                <a:solidFill>
                  <a:schemeClr val="tx1"/>
                </a:solidFill>
                <a:latin typeface="Arial" pitchFamily="34" charset="0"/>
              </a:defRPr>
            </a:lvl8pPr>
            <a:lvl9pPr marL="3886200" indent="-228600" algn="ctr" defTabSz="966788" eaLnBrk="0" fontAlgn="base" hangingPunct="0">
              <a:spcBef>
                <a:spcPct val="0"/>
              </a:spcBef>
              <a:spcAft>
                <a:spcPct val="0"/>
              </a:spcAft>
              <a:defRPr>
                <a:solidFill>
                  <a:schemeClr val="tx1"/>
                </a:solidFill>
                <a:latin typeface="Arial" pitchFamily="34" charset="0"/>
              </a:defRPr>
            </a:lvl9pPr>
          </a:lstStyle>
          <a:p>
            <a:pPr algn="r"/>
            <a:fld id="{CB2932CC-58B2-4866-9983-B62D642DEE01}" type="slidenum">
              <a:rPr lang="en-US" sz="1300">
                <a:latin typeface="Times New Roman" pitchFamily="18" charset="0"/>
              </a:rPr>
              <a:pPr algn="r"/>
              <a:t>11</a:t>
            </a:fld>
            <a:endParaRPr lang="en-US" sz="1300">
              <a:latin typeface="Times New Roman" pitchFamily="18" charset="0"/>
            </a:endParaRPr>
          </a:p>
        </p:txBody>
      </p:sp>
      <p:sp>
        <p:nvSpPr>
          <p:cNvPr id="64516" name="Rectangle 2"/>
          <p:cNvSpPr>
            <a:spLocks noGrp="1" noRot="1" noChangeAspect="1" noChangeArrowheads="1" noTextEdit="1"/>
          </p:cNvSpPr>
          <p:nvPr>
            <p:ph type="sldImg"/>
          </p:nvPr>
        </p:nvSpPr>
        <p:spPr>
          <a:ln/>
        </p:spPr>
      </p:sp>
      <p:sp>
        <p:nvSpPr>
          <p:cNvPr id="64517" name="Rectangle 3"/>
          <p:cNvSpPr>
            <a:spLocks noGrp="1" noChangeArrowheads="1"/>
          </p:cNvSpPr>
          <p:nvPr>
            <p:ph type="body" idx="1"/>
          </p:nvPr>
        </p:nvSpPr>
        <p:spPr>
          <a:xfrm>
            <a:off x="974725" y="4560888"/>
            <a:ext cx="5365750" cy="4319587"/>
          </a:xfrm>
          <a:noFill/>
        </p:spPr>
        <p:txBody>
          <a:bodyPr lIns="96656" tIns="48328" rIns="96656" bIns="48328"/>
          <a:lstStyle/>
          <a:p>
            <a:pPr eaLnBrk="1" hangingPunct="1"/>
            <a:endParaRPr lang="en-US" smtClean="0"/>
          </a:p>
        </p:txBody>
      </p:sp>
    </p:spTree>
    <p:extLst>
      <p:ext uri="{BB962C8B-B14F-4D97-AF65-F5344CB8AC3E}">
        <p14:creationId xmlns:p14="http://schemas.microsoft.com/office/powerpoint/2010/main" val="3466786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defTabSz="966788">
              <a:defRPr>
                <a:solidFill>
                  <a:schemeClr val="tx1"/>
                </a:solidFill>
                <a:latin typeface="Arial" pitchFamily="34" charset="0"/>
              </a:defRPr>
            </a:lvl1pPr>
            <a:lvl2pPr marL="742950" indent="-285750" defTabSz="966788">
              <a:defRPr>
                <a:solidFill>
                  <a:schemeClr val="tx1"/>
                </a:solidFill>
                <a:latin typeface="Arial" pitchFamily="34" charset="0"/>
              </a:defRPr>
            </a:lvl2pPr>
            <a:lvl3pPr marL="1143000" indent="-228600" defTabSz="966788">
              <a:defRPr>
                <a:solidFill>
                  <a:schemeClr val="tx1"/>
                </a:solidFill>
                <a:latin typeface="Arial" pitchFamily="34" charset="0"/>
              </a:defRPr>
            </a:lvl3pPr>
            <a:lvl4pPr marL="1600200" indent="-228600" defTabSz="966788">
              <a:defRPr>
                <a:solidFill>
                  <a:schemeClr val="tx1"/>
                </a:solidFill>
                <a:latin typeface="Arial" pitchFamily="34" charset="0"/>
              </a:defRPr>
            </a:lvl4pPr>
            <a:lvl5pPr marL="2057400" indent="-228600" defTabSz="966788">
              <a:defRPr>
                <a:solidFill>
                  <a:schemeClr val="tx1"/>
                </a:solidFill>
                <a:latin typeface="Arial" pitchFamily="34" charset="0"/>
              </a:defRPr>
            </a:lvl5pPr>
            <a:lvl6pPr marL="2514600" indent="-228600" algn="ctr" defTabSz="966788" eaLnBrk="0" fontAlgn="base" hangingPunct="0">
              <a:spcBef>
                <a:spcPct val="0"/>
              </a:spcBef>
              <a:spcAft>
                <a:spcPct val="0"/>
              </a:spcAft>
              <a:defRPr>
                <a:solidFill>
                  <a:schemeClr val="tx1"/>
                </a:solidFill>
                <a:latin typeface="Arial" pitchFamily="34" charset="0"/>
              </a:defRPr>
            </a:lvl6pPr>
            <a:lvl7pPr marL="2971800" indent="-228600" algn="ctr" defTabSz="966788" eaLnBrk="0" fontAlgn="base" hangingPunct="0">
              <a:spcBef>
                <a:spcPct val="0"/>
              </a:spcBef>
              <a:spcAft>
                <a:spcPct val="0"/>
              </a:spcAft>
              <a:defRPr>
                <a:solidFill>
                  <a:schemeClr val="tx1"/>
                </a:solidFill>
                <a:latin typeface="Arial" pitchFamily="34" charset="0"/>
              </a:defRPr>
            </a:lvl7pPr>
            <a:lvl8pPr marL="3429000" indent="-228600" algn="ctr" defTabSz="966788" eaLnBrk="0" fontAlgn="base" hangingPunct="0">
              <a:spcBef>
                <a:spcPct val="0"/>
              </a:spcBef>
              <a:spcAft>
                <a:spcPct val="0"/>
              </a:spcAft>
              <a:defRPr>
                <a:solidFill>
                  <a:schemeClr val="tx1"/>
                </a:solidFill>
                <a:latin typeface="Arial" pitchFamily="34" charset="0"/>
              </a:defRPr>
            </a:lvl8pPr>
            <a:lvl9pPr marL="3886200" indent="-228600" algn="ctr" defTabSz="966788" eaLnBrk="0" fontAlgn="base" hangingPunct="0">
              <a:spcBef>
                <a:spcPct val="0"/>
              </a:spcBef>
              <a:spcAft>
                <a:spcPct val="0"/>
              </a:spcAft>
              <a:defRPr>
                <a:solidFill>
                  <a:schemeClr val="tx1"/>
                </a:solidFill>
                <a:latin typeface="Arial" pitchFamily="34" charset="0"/>
              </a:defRPr>
            </a:lvl9pPr>
          </a:lstStyle>
          <a:p>
            <a:fld id="{29F7D82E-19D4-4AF9-9F0B-D27FB1CA1E8E}" type="slidenum">
              <a:rPr lang="en-US"/>
              <a:pPr/>
              <a:t>12</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xfrm>
            <a:off x="974725" y="4559300"/>
            <a:ext cx="5365750" cy="4321175"/>
          </a:xfrm>
          <a:noFill/>
        </p:spPr>
        <p:txBody>
          <a:bodyPr lIns="96618" tIns="48308" rIns="96618" bIns="48308"/>
          <a:lstStyle/>
          <a:p>
            <a:pPr eaLnBrk="1" hangingPunct="1"/>
            <a:endParaRPr lang="en-US" smtClean="0"/>
          </a:p>
        </p:txBody>
      </p:sp>
    </p:spTree>
    <p:extLst>
      <p:ext uri="{BB962C8B-B14F-4D97-AF65-F5344CB8AC3E}">
        <p14:creationId xmlns:p14="http://schemas.microsoft.com/office/powerpoint/2010/main" val="619901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defTabSz="966788">
              <a:defRPr>
                <a:solidFill>
                  <a:schemeClr val="tx1"/>
                </a:solidFill>
                <a:latin typeface="Arial" pitchFamily="34" charset="0"/>
              </a:defRPr>
            </a:lvl1pPr>
            <a:lvl2pPr marL="742950" indent="-285750" defTabSz="966788">
              <a:defRPr>
                <a:solidFill>
                  <a:schemeClr val="tx1"/>
                </a:solidFill>
                <a:latin typeface="Arial" pitchFamily="34" charset="0"/>
              </a:defRPr>
            </a:lvl2pPr>
            <a:lvl3pPr marL="1143000" indent="-228600" defTabSz="966788">
              <a:defRPr>
                <a:solidFill>
                  <a:schemeClr val="tx1"/>
                </a:solidFill>
                <a:latin typeface="Arial" pitchFamily="34" charset="0"/>
              </a:defRPr>
            </a:lvl3pPr>
            <a:lvl4pPr marL="1600200" indent="-228600" defTabSz="966788">
              <a:defRPr>
                <a:solidFill>
                  <a:schemeClr val="tx1"/>
                </a:solidFill>
                <a:latin typeface="Arial" pitchFamily="34" charset="0"/>
              </a:defRPr>
            </a:lvl4pPr>
            <a:lvl5pPr marL="2057400" indent="-228600" defTabSz="966788">
              <a:defRPr>
                <a:solidFill>
                  <a:schemeClr val="tx1"/>
                </a:solidFill>
                <a:latin typeface="Arial" pitchFamily="34" charset="0"/>
              </a:defRPr>
            </a:lvl5pPr>
            <a:lvl6pPr marL="2514600" indent="-228600" algn="ctr" defTabSz="966788" eaLnBrk="0" fontAlgn="base" hangingPunct="0">
              <a:spcBef>
                <a:spcPct val="0"/>
              </a:spcBef>
              <a:spcAft>
                <a:spcPct val="0"/>
              </a:spcAft>
              <a:defRPr>
                <a:solidFill>
                  <a:schemeClr val="tx1"/>
                </a:solidFill>
                <a:latin typeface="Arial" pitchFamily="34" charset="0"/>
              </a:defRPr>
            </a:lvl6pPr>
            <a:lvl7pPr marL="2971800" indent="-228600" algn="ctr" defTabSz="966788" eaLnBrk="0" fontAlgn="base" hangingPunct="0">
              <a:spcBef>
                <a:spcPct val="0"/>
              </a:spcBef>
              <a:spcAft>
                <a:spcPct val="0"/>
              </a:spcAft>
              <a:defRPr>
                <a:solidFill>
                  <a:schemeClr val="tx1"/>
                </a:solidFill>
                <a:latin typeface="Arial" pitchFamily="34" charset="0"/>
              </a:defRPr>
            </a:lvl7pPr>
            <a:lvl8pPr marL="3429000" indent="-228600" algn="ctr" defTabSz="966788" eaLnBrk="0" fontAlgn="base" hangingPunct="0">
              <a:spcBef>
                <a:spcPct val="0"/>
              </a:spcBef>
              <a:spcAft>
                <a:spcPct val="0"/>
              </a:spcAft>
              <a:defRPr>
                <a:solidFill>
                  <a:schemeClr val="tx1"/>
                </a:solidFill>
                <a:latin typeface="Arial" pitchFamily="34" charset="0"/>
              </a:defRPr>
            </a:lvl8pPr>
            <a:lvl9pPr marL="3886200" indent="-228600" algn="ctr" defTabSz="966788" eaLnBrk="0" fontAlgn="base" hangingPunct="0">
              <a:spcBef>
                <a:spcPct val="0"/>
              </a:spcBef>
              <a:spcAft>
                <a:spcPct val="0"/>
              </a:spcAft>
              <a:defRPr>
                <a:solidFill>
                  <a:schemeClr val="tx1"/>
                </a:solidFill>
                <a:latin typeface="Arial" pitchFamily="34" charset="0"/>
              </a:defRPr>
            </a:lvl9pPr>
          </a:lstStyle>
          <a:p>
            <a:fld id="{03884B2A-867F-419B-9943-728752D78BBC}" type="slidenum">
              <a:rPr lang="en-US"/>
              <a:pPr/>
              <a:t>17</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xfrm>
            <a:off x="974725" y="4559300"/>
            <a:ext cx="5365750" cy="4321175"/>
          </a:xfrm>
          <a:noFill/>
        </p:spPr>
        <p:txBody>
          <a:bodyPr lIns="96618" tIns="48308" rIns="96618" bIns="48308"/>
          <a:lstStyle/>
          <a:p>
            <a:pPr eaLnBrk="1" hangingPunct="1"/>
            <a:endParaRPr lang="en-US" smtClean="0"/>
          </a:p>
        </p:txBody>
      </p:sp>
    </p:spTree>
    <p:extLst>
      <p:ext uri="{BB962C8B-B14F-4D97-AF65-F5344CB8AC3E}">
        <p14:creationId xmlns:p14="http://schemas.microsoft.com/office/powerpoint/2010/main" val="3544336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defTabSz="966668">
              <a:defRPr>
                <a:solidFill>
                  <a:schemeClr val="tx1"/>
                </a:solidFill>
                <a:latin typeface="Arial" pitchFamily="34" charset="0"/>
              </a:defRPr>
            </a:lvl1pPr>
            <a:lvl2pPr marL="742858" indent="-285715" defTabSz="966668">
              <a:defRPr>
                <a:solidFill>
                  <a:schemeClr val="tx1"/>
                </a:solidFill>
                <a:latin typeface="Arial" pitchFamily="34" charset="0"/>
              </a:defRPr>
            </a:lvl2pPr>
            <a:lvl3pPr marL="1142858" indent="-228571" defTabSz="966668">
              <a:defRPr>
                <a:solidFill>
                  <a:schemeClr val="tx1"/>
                </a:solidFill>
                <a:latin typeface="Arial" pitchFamily="34" charset="0"/>
              </a:defRPr>
            </a:lvl3pPr>
            <a:lvl4pPr marL="1600001" indent="-228571" defTabSz="966668">
              <a:defRPr>
                <a:solidFill>
                  <a:schemeClr val="tx1"/>
                </a:solidFill>
                <a:latin typeface="Arial" pitchFamily="34" charset="0"/>
              </a:defRPr>
            </a:lvl4pPr>
            <a:lvl5pPr marL="2057144" indent="-228571" defTabSz="966668">
              <a:defRPr>
                <a:solidFill>
                  <a:schemeClr val="tx1"/>
                </a:solidFill>
                <a:latin typeface="Arial" pitchFamily="34" charset="0"/>
              </a:defRPr>
            </a:lvl5pPr>
            <a:lvl6pPr marL="2514288" indent="-228571" algn="ctr" defTabSz="966668" eaLnBrk="0" fontAlgn="base" hangingPunct="0">
              <a:spcBef>
                <a:spcPct val="0"/>
              </a:spcBef>
              <a:spcAft>
                <a:spcPct val="0"/>
              </a:spcAft>
              <a:defRPr>
                <a:solidFill>
                  <a:schemeClr val="tx1"/>
                </a:solidFill>
                <a:latin typeface="Arial" pitchFamily="34" charset="0"/>
              </a:defRPr>
            </a:lvl6pPr>
            <a:lvl7pPr marL="2971431" indent="-228571" algn="ctr" defTabSz="966668" eaLnBrk="0" fontAlgn="base" hangingPunct="0">
              <a:spcBef>
                <a:spcPct val="0"/>
              </a:spcBef>
              <a:spcAft>
                <a:spcPct val="0"/>
              </a:spcAft>
              <a:defRPr>
                <a:solidFill>
                  <a:schemeClr val="tx1"/>
                </a:solidFill>
                <a:latin typeface="Arial" pitchFamily="34" charset="0"/>
              </a:defRPr>
            </a:lvl7pPr>
            <a:lvl8pPr marL="3428574" indent="-228571" algn="ctr" defTabSz="966668" eaLnBrk="0" fontAlgn="base" hangingPunct="0">
              <a:spcBef>
                <a:spcPct val="0"/>
              </a:spcBef>
              <a:spcAft>
                <a:spcPct val="0"/>
              </a:spcAft>
              <a:defRPr>
                <a:solidFill>
                  <a:schemeClr val="tx1"/>
                </a:solidFill>
                <a:latin typeface="Arial" pitchFamily="34" charset="0"/>
              </a:defRPr>
            </a:lvl8pPr>
            <a:lvl9pPr marL="3885717" indent="-228571" algn="ctr" defTabSz="966668" eaLnBrk="0" fontAlgn="base" hangingPunct="0">
              <a:spcBef>
                <a:spcPct val="0"/>
              </a:spcBef>
              <a:spcAft>
                <a:spcPct val="0"/>
              </a:spcAft>
              <a:defRPr>
                <a:solidFill>
                  <a:schemeClr val="tx1"/>
                </a:solidFill>
                <a:latin typeface="Arial" pitchFamily="34" charset="0"/>
              </a:defRPr>
            </a:lvl9pPr>
          </a:lstStyle>
          <a:p>
            <a:fld id="{03884B2A-867F-419B-9943-728752D78BBC}" type="slidenum">
              <a:rPr lang="en-US"/>
              <a:pPr/>
              <a:t>18</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xfrm>
            <a:off x="974725" y="4559301"/>
            <a:ext cx="5365750" cy="4321175"/>
          </a:xfrm>
          <a:noFill/>
        </p:spPr>
        <p:txBody>
          <a:bodyPr lIns="96606" tIns="48302" rIns="96606" bIns="48302"/>
          <a:lstStyle/>
          <a:p>
            <a:pPr eaLnBrk="1" hangingPunct="1"/>
            <a:endParaRPr lang="en-US" smtClean="0"/>
          </a:p>
        </p:txBody>
      </p:sp>
    </p:spTree>
    <p:extLst>
      <p:ext uri="{BB962C8B-B14F-4D97-AF65-F5344CB8AC3E}">
        <p14:creationId xmlns:p14="http://schemas.microsoft.com/office/powerpoint/2010/main" val="2922219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noted two slides ago, the thinking response can be trained to dominate the unthinking response; however, the adolescent brain in not fully developed in the executive (thinking) function.  The non-thinking (emotional, reactive) response is in control. </a:t>
            </a:r>
            <a:endParaRPr lang="en-US" dirty="0"/>
          </a:p>
        </p:txBody>
      </p:sp>
      <p:sp>
        <p:nvSpPr>
          <p:cNvPr id="4" name="Slide Number Placeholder 3"/>
          <p:cNvSpPr>
            <a:spLocks noGrp="1"/>
          </p:cNvSpPr>
          <p:nvPr>
            <p:ph type="sldNum" sz="quarter" idx="10"/>
          </p:nvPr>
        </p:nvSpPr>
        <p:spPr/>
        <p:txBody>
          <a:bodyPr/>
          <a:lstStyle/>
          <a:p>
            <a:fld id="{A482B23A-AF7E-4A15-A8FB-9C606E3E807A}" type="slidenum">
              <a:rPr lang="en-US" smtClean="0"/>
              <a:t>21</a:t>
            </a:fld>
            <a:endParaRPr lang="en-US"/>
          </a:p>
        </p:txBody>
      </p:sp>
    </p:spTree>
    <p:extLst>
      <p:ext uri="{BB962C8B-B14F-4D97-AF65-F5344CB8AC3E}">
        <p14:creationId xmlns:p14="http://schemas.microsoft.com/office/powerpoint/2010/main" val="6945788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AC7E48D8-299B-49A3-B680-3B7D8AF817E1}"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D406909A-D0A2-4F97-BD38-DF14650A0345}"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ADF52E78-9976-446B-A8FC-EA469288D4D2}"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44D3D337-54AA-48D3-B495-80142D0DCC87}" type="slidenum">
              <a:rPr lang="en-US" smtClean="0"/>
              <a:pPr>
                <a:defRPr/>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7AA71E87-3BC3-4B4F-AE7C-E4414203F943}" type="slidenum">
              <a:rPr lang="en-US" smtClean="0"/>
              <a:pPr>
                <a:defRPr/>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1F3EE2F7-5831-4003-8E24-555E558F1418}" type="slidenum">
              <a:rPr lang="en-US" smtClean="0"/>
              <a:pPr>
                <a:defRPr/>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2166A151-EBB1-4228-BC34-25F60C2D9DD1}"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0F81C5CB-AA72-4CE3-8A21-4C1537CE5F35}" type="slidenum">
              <a:rPr lang="en-US" smtClean="0"/>
              <a:pPr>
                <a:defRPr/>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EA63A4CE-FE14-4D56-9F78-388FED51337C}"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72E2E98F-17B1-4577-A3EC-013831B3C337}"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E8D1E806-2140-468E-B086-0C5AFC0BC472}" type="slidenum">
              <a:rPr lang="en-US" smtClean="0"/>
              <a:pPr>
                <a:defRPr/>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F91A006A-057C-416E-8174-410003D9475E}"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228600" y="533400"/>
            <a:ext cx="5791200" cy="838200"/>
          </a:xfrm>
        </p:spPr>
        <p:txBody>
          <a:bodyPr>
            <a:normAutofit fontScale="90000"/>
          </a:bodyPr>
          <a:lstStyle/>
          <a:p>
            <a:pPr eaLnBrk="1" hangingPunct="1">
              <a:defRPr/>
            </a:pPr>
            <a:r>
              <a:rPr lang="en-US" dirty="0" smtClean="0">
                <a:solidFill>
                  <a:schemeClr val="tx1"/>
                </a:solidFill>
              </a:rPr>
              <a:t/>
            </a:r>
            <a:br>
              <a:rPr lang="en-US" dirty="0" smtClean="0">
                <a:solidFill>
                  <a:schemeClr val="tx1"/>
                </a:solidFill>
              </a:rPr>
            </a:br>
            <a:r>
              <a:rPr lang="en-US" b="1" dirty="0" smtClean="0">
                <a:solidFill>
                  <a:schemeClr val="tx1"/>
                </a:solidFill>
              </a:rPr>
              <a:t> </a:t>
            </a:r>
            <a:r>
              <a:rPr lang="en-US" sz="4000" b="1" dirty="0" smtClean="0">
                <a:solidFill>
                  <a:schemeClr val="tx1"/>
                </a:solidFill>
              </a:rPr>
              <a:t>Trafficking in Persons </a:t>
            </a:r>
            <a:r>
              <a:rPr lang="en-US" sz="4000" dirty="0" smtClean="0">
                <a:solidFill>
                  <a:schemeClr val="tx1"/>
                </a:solidFill>
              </a:rPr>
              <a:t/>
            </a:r>
            <a:br>
              <a:rPr lang="en-US" sz="4000" dirty="0" smtClean="0">
                <a:solidFill>
                  <a:schemeClr val="tx1"/>
                </a:solidFill>
              </a:rPr>
            </a:br>
            <a:endParaRPr lang="en-US" sz="4000" dirty="0" smtClean="0">
              <a:solidFill>
                <a:schemeClr val="tx1"/>
              </a:solidFill>
            </a:endParaRPr>
          </a:p>
        </p:txBody>
      </p:sp>
      <p:sp>
        <p:nvSpPr>
          <p:cNvPr id="18435" name="Content Placeholder 1"/>
          <p:cNvSpPr>
            <a:spLocks noGrp="1"/>
          </p:cNvSpPr>
          <p:nvPr>
            <p:ph idx="4294967295"/>
          </p:nvPr>
        </p:nvSpPr>
        <p:spPr>
          <a:xfrm>
            <a:off x="152400" y="1981200"/>
            <a:ext cx="8686800" cy="3581400"/>
          </a:xfrm>
        </p:spPr>
        <p:txBody>
          <a:bodyPr>
            <a:normAutofit/>
          </a:bodyPr>
          <a:lstStyle/>
          <a:p>
            <a:pPr eaLnBrk="1" hangingPunct="1">
              <a:spcBef>
                <a:spcPts val="575"/>
              </a:spcBef>
              <a:buFont typeface="Wingdings 3" pitchFamily="18" charset="2"/>
              <a:buNone/>
            </a:pPr>
            <a:r>
              <a:rPr lang="en-US" sz="2200" dirty="0" smtClean="0">
                <a:cs typeface="Arial" pitchFamily="34" charset="0"/>
              </a:rPr>
              <a:t>   The recruitment, harboring, transportation, provision, or obtaining of a person for labor or services, through the use of </a:t>
            </a:r>
            <a:r>
              <a:rPr lang="en-US" sz="2200" i="1" dirty="0" smtClean="0">
                <a:solidFill>
                  <a:srgbClr val="FF0000"/>
                </a:solidFill>
                <a:cs typeface="Arial" pitchFamily="34" charset="0"/>
              </a:rPr>
              <a:t>force, fraud, or coercion </a:t>
            </a:r>
            <a:r>
              <a:rPr lang="en-US" sz="2200" dirty="0" smtClean="0">
                <a:cs typeface="Arial" pitchFamily="34" charset="0"/>
              </a:rPr>
              <a:t>for the purpose of subjection to involuntary servitude, peonage, debt bondage, or slavery.</a:t>
            </a:r>
          </a:p>
          <a:p>
            <a:pPr eaLnBrk="1" hangingPunct="1">
              <a:spcBef>
                <a:spcPts val="575"/>
              </a:spcBef>
              <a:buFont typeface="Wingdings 3" pitchFamily="18" charset="2"/>
              <a:buNone/>
            </a:pPr>
            <a:endParaRPr lang="en-US" sz="2200" dirty="0">
              <a:cs typeface="Arial" pitchFamily="34" charset="0"/>
            </a:endParaRPr>
          </a:p>
          <a:p>
            <a:pPr>
              <a:spcBef>
                <a:spcPts val="575"/>
              </a:spcBef>
              <a:buNone/>
            </a:pPr>
            <a:r>
              <a:rPr lang="en-US" sz="2200" dirty="0">
                <a:cs typeface="Arial" pitchFamily="34" charset="0"/>
              </a:rPr>
              <a:t> </a:t>
            </a:r>
            <a:r>
              <a:rPr lang="en-US" sz="2200" dirty="0" smtClean="0">
                <a:cs typeface="Arial" pitchFamily="34" charset="0"/>
              </a:rPr>
              <a:t>  Sex trafficking:  a </a:t>
            </a:r>
            <a:r>
              <a:rPr lang="en-US" sz="2200" dirty="0">
                <a:cs typeface="Arial" pitchFamily="34" charset="0"/>
              </a:rPr>
              <a:t>commercial sex act is induced by </a:t>
            </a:r>
            <a:r>
              <a:rPr lang="en-US" sz="2200" i="1" dirty="0">
                <a:solidFill>
                  <a:srgbClr val="FF0000"/>
                </a:solidFill>
                <a:cs typeface="Arial" pitchFamily="34" charset="0"/>
              </a:rPr>
              <a:t>force, fraud, or coercion</a:t>
            </a:r>
            <a:r>
              <a:rPr lang="en-US" sz="2200" dirty="0">
                <a:solidFill>
                  <a:srgbClr val="FF0000"/>
                </a:solidFill>
                <a:cs typeface="Arial" pitchFamily="34" charset="0"/>
              </a:rPr>
              <a:t>, </a:t>
            </a:r>
            <a:r>
              <a:rPr lang="en-US" sz="2200" dirty="0">
                <a:cs typeface="Arial" pitchFamily="34" charset="0"/>
              </a:rPr>
              <a:t>or in which the person induced to perform such act has not attained 18 years of </a:t>
            </a:r>
            <a:r>
              <a:rPr lang="en-US" sz="2200" dirty="0" smtClean="0">
                <a:cs typeface="Arial" pitchFamily="34" charset="0"/>
              </a:rPr>
              <a:t>age.</a:t>
            </a:r>
            <a:endParaRPr lang="en-US" sz="2200" dirty="0">
              <a:cs typeface="Arial" pitchFamily="34" charset="0"/>
            </a:endParaRPr>
          </a:p>
          <a:p>
            <a:pPr eaLnBrk="1" hangingPunct="1">
              <a:spcBef>
                <a:spcPts val="575"/>
              </a:spcBef>
              <a:buFont typeface="Wingdings 3" pitchFamily="18" charset="2"/>
              <a:buNone/>
            </a:pPr>
            <a:endParaRPr lang="en-US" sz="2200" dirty="0" smtClean="0">
              <a:cs typeface="Arial" pitchFamily="34" charset="0"/>
            </a:endParaRPr>
          </a:p>
        </p:txBody>
      </p:sp>
      <p:cxnSp>
        <p:nvCxnSpPr>
          <p:cNvPr id="7" name="Straight Connector 6"/>
          <p:cNvCxnSpPr/>
          <p:nvPr/>
        </p:nvCxnSpPr>
        <p:spPr>
          <a:xfrm>
            <a:off x="0" y="1676400"/>
            <a:ext cx="8610600" cy="0"/>
          </a:xfrm>
          <a:prstGeom prst="line">
            <a:avLst/>
          </a:prstGeom>
          <a:ln w="76200">
            <a:solidFill>
              <a:srgbClr val="A4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pic>
        <p:nvPicPr>
          <p:cNvPr id="6" name="Picture 5" descr="Website Logo"/>
          <p:cNvPicPr>
            <a:picLocks noChangeAspect="1" noChangeArrowheads="1"/>
          </p:cNvPicPr>
          <p:nvPr/>
        </p:nvPicPr>
        <p:blipFill>
          <a:blip r:embed="rId3" cstate="print">
            <a:lum bright="-30000"/>
            <a:extLst>
              <a:ext uri="{28A0092B-C50C-407E-A947-70E740481C1C}">
                <a14:useLocalDpi xmlns:a14="http://schemas.microsoft.com/office/drawing/2010/main" val="0"/>
              </a:ext>
            </a:extLst>
          </a:blip>
          <a:srcRect/>
          <a:stretch>
            <a:fillRect/>
          </a:stretch>
        </p:blipFill>
        <p:spPr bwMode="auto">
          <a:xfrm>
            <a:off x="7810500" y="6265068"/>
            <a:ext cx="1104900" cy="39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2501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5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435">
                                            <p:txEl>
                                              <p:pRg st="2" end="2"/>
                                            </p:txEl>
                                          </p:spTgt>
                                        </p:tgtEl>
                                        <p:attrNameLst>
                                          <p:attrName>style.visibility</p:attrName>
                                        </p:attrNameLst>
                                      </p:cBhvr>
                                      <p:to>
                                        <p:strVal val="visible"/>
                                      </p:to>
                                    </p:set>
                                    <p:animEffect transition="in" filter="fade">
                                      <p:cBhvr>
                                        <p:cTn id="12"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r" eaLnBrk="1" hangingPunct="1"/>
            <a:endParaRPr lang="en-US" sz="1400"/>
          </a:p>
        </p:txBody>
      </p:sp>
      <p:sp>
        <p:nvSpPr>
          <p:cNvPr id="15363" name="Rectangle 2"/>
          <p:cNvSpPr>
            <a:spLocks noGrp="1" noChangeArrowheads="1"/>
          </p:cNvSpPr>
          <p:nvPr>
            <p:ph type="title" idx="4294967295"/>
          </p:nvPr>
        </p:nvSpPr>
        <p:spPr>
          <a:xfrm>
            <a:off x="152400" y="457200"/>
            <a:ext cx="8229600" cy="1371599"/>
          </a:xfrm>
        </p:spPr>
        <p:txBody>
          <a:bodyPr>
            <a:noAutofit/>
          </a:bodyPr>
          <a:lstStyle/>
          <a:p>
            <a:pPr eaLnBrk="1" hangingPunct="1"/>
            <a:r>
              <a:rPr lang="en-US" b="1" dirty="0" smtClean="0">
                <a:solidFill>
                  <a:schemeClr val="tx1"/>
                </a:solidFill>
              </a:rPr>
              <a:t>Who are the victims of </a:t>
            </a:r>
            <a:br>
              <a:rPr lang="en-US" b="1" dirty="0" smtClean="0">
                <a:solidFill>
                  <a:schemeClr val="tx1"/>
                </a:solidFill>
              </a:rPr>
            </a:br>
            <a:r>
              <a:rPr lang="en-US" b="1" dirty="0" smtClean="0">
                <a:solidFill>
                  <a:schemeClr val="tx1"/>
                </a:solidFill>
              </a:rPr>
              <a:t>domestic minor sex trafficking?</a:t>
            </a:r>
          </a:p>
        </p:txBody>
      </p:sp>
      <p:sp>
        <p:nvSpPr>
          <p:cNvPr id="15364" name="Rectangle 3"/>
          <p:cNvSpPr>
            <a:spLocks noGrp="1" noChangeArrowheads="1"/>
          </p:cNvSpPr>
          <p:nvPr>
            <p:ph type="body" idx="4294967295"/>
          </p:nvPr>
        </p:nvSpPr>
        <p:spPr>
          <a:xfrm>
            <a:off x="609600" y="2178050"/>
            <a:ext cx="8153400" cy="2643188"/>
          </a:xfrm>
        </p:spPr>
        <p:txBody>
          <a:bodyPr>
            <a:normAutofit/>
          </a:bodyPr>
          <a:lstStyle/>
          <a:p>
            <a:pPr eaLnBrk="1" hangingPunct="1"/>
            <a:r>
              <a:rPr lang="en-US" sz="2800" dirty="0" smtClean="0"/>
              <a:t>Youth of any ethnicity, race, or religion</a:t>
            </a:r>
          </a:p>
          <a:p>
            <a:pPr eaLnBrk="1" hangingPunct="1"/>
            <a:r>
              <a:rPr lang="en-US" sz="2800" dirty="0" smtClean="0"/>
              <a:t>Youth of any socio-economic class</a:t>
            </a:r>
          </a:p>
          <a:p>
            <a:pPr eaLnBrk="1" hangingPunct="1"/>
            <a:r>
              <a:rPr lang="en-US" sz="2800" dirty="0" smtClean="0"/>
              <a:t>Female, male, and transgender youth</a:t>
            </a:r>
          </a:p>
          <a:p>
            <a:pPr eaLnBrk="1" hangingPunct="1"/>
            <a:r>
              <a:rPr lang="en-US" sz="2800" dirty="0" smtClean="0"/>
              <a:t>Youth of all ages, including teenagers</a:t>
            </a:r>
          </a:p>
          <a:p>
            <a:pPr eaLnBrk="1" hangingPunct="1"/>
            <a:r>
              <a:rPr lang="en-US" sz="2800" dirty="0" smtClean="0"/>
              <a:t>Vulnerable youth</a:t>
            </a:r>
          </a:p>
        </p:txBody>
      </p:sp>
      <p:cxnSp>
        <p:nvCxnSpPr>
          <p:cNvPr id="7" name="Straight Connector 6"/>
          <p:cNvCxnSpPr/>
          <p:nvPr/>
        </p:nvCxnSpPr>
        <p:spPr>
          <a:xfrm>
            <a:off x="0" y="1066800"/>
            <a:ext cx="8610600" cy="0"/>
          </a:xfrm>
          <a:prstGeom prst="line">
            <a:avLst/>
          </a:prstGeom>
          <a:ln w="76200">
            <a:solidFill>
              <a:srgbClr val="A4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pic>
        <p:nvPicPr>
          <p:cNvPr id="6" name="Picture 5" descr="Website Logo"/>
          <p:cNvPicPr>
            <a:picLocks noChangeAspect="1" noChangeArrowheads="1"/>
          </p:cNvPicPr>
          <p:nvPr/>
        </p:nvPicPr>
        <p:blipFill>
          <a:blip r:embed="rId3" cstate="print">
            <a:lum bright="-30000"/>
            <a:extLst>
              <a:ext uri="{28A0092B-C50C-407E-A947-70E740481C1C}">
                <a14:useLocalDpi xmlns:a14="http://schemas.microsoft.com/office/drawing/2010/main" val="0"/>
              </a:ext>
            </a:extLst>
          </a:blip>
          <a:srcRect/>
          <a:stretch>
            <a:fillRect/>
          </a:stretch>
        </p:blipFill>
        <p:spPr bwMode="auto">
          <a:xfrm>
            <a:off x="7810500" y="6265068"/>
            <a:ext cx="1104900" cy="39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913422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r" eaLnBrk="1" hangingPunct="1"/>
            <a:endParaRPr lang="en-US" sz="1400"/>
          </a:p>
        </p:txBody>
      </p:sp>
      <p:sp>
        <p:nvSpPr>
          <p:cNvPr id="18435" name="Rectangle 2"/>
          <p:cNvSpPr>
            <a:spLocks noGrp="1" noChangeArrowheads="1"/>
          </p:cNvSpPr>
          <p:nvPr>
            <p:ph type="title" idx="4294967295"/>
          </p:nvPr>
        </p:nvSpPr>
        <p:spPr>
          <a:xfrm>
            <a:off x="0" y="457200"/>
            <a:ext cx="9144000" cy="1524000"/>
          </a:xfrm>
        </p:spPr>
        <p:txBody>
          <a:bodyPr>
            <a:noAutofit/>
          </a:bodyPr>
          <a:lstStyle/>
          <a:p>
            <a:pPr eaLnBrk="1" hangingPunct="1">
              <a:spcBef>
                <a:spcPts val="1200"/>
              </a:spcBef>
              <a:spcAft>
                <a:spcPts val="1800"/>
              </a:spcAft>
            </a:pPr>
            <a:r>
              <a:rPr lang="en-US" b="1" dirty="0" smtClean="0">
                <a:solidFill>
                  <a:schemeClr val="tx1"/>
                </a:solidFill>
                <a:effectLst/>
              </a:rPr>
              <a:t>Why is it hard to identify domestic minor sex trafficking victims?</a:t>
            </a:r>
          </a:p>
        </p:txBody>
      </p:sp>
      <p:sp>
        <p:nvSpPr>
          <p:cNvPr id="18436" name="Rectangle 3"/>
          <p:cNvSpPr>
            <a:spLocks noGrp="1" noChangeArrowheads="1"/>
          </p:cNvSpPr>
          <p:nvPr>
            <p:ph type="body" idx="4294967295"/>
          </p:nvPr>
        </p:nvSpPr>
        <p:spPr>
          <a:xfrm>
            <a:off x="228600" y="2286000"/>
            <a:ext cx="8915400" cy="3352800"/>
          </a:xfrm>
        </p:spPr>
        <p:txBody>
          <a:bodyPr>
            <a:noAutofit/>
          </a:bodyPr>
          <a:lstStyle/>
          <a:p>
            <a:pPr eaLnBrk="1" hangingPunct="1"/>
            <a:r>
              <a:rPr lang="en-US" sz="2400" dirty="0" smtClean="0"/>
              <a:t>Physically and/or psychologically controlled by pimps </a:t>
            </a:r>
          </a:p>
          <a:p>
            <a:pPr eaLnBrk="1" hangingPunct="1"/>
            <a:r>
              <a:rPr lang="en-US" sz="2400" dirty="0" smtClean="0"/>
              <a:t>Trained by pimps to tell lies and false stories</a:t>
            </a:r>
          </a:p>
          <a:p>
            <a:pPr eaLnBrk="1" hangingPunct="1"/>
            <a:r>
              <a:rPr lang="en-US" sz="2400" dirty="0" smtClean="0"/>
              <a:t>Victims’ distrust of service providers &amp; law enforcement</a:t>
            </a:r>
          </a:p>
          <a:p>
            <a:pPr eaLnBrk="1" hangingPunct="1"/>
            <a:r>
              <a:rPr lang="en-US" sz="2400" dirty="0"/>
              <a:t>Not self-identifying as a victim (minimizing abuse)</a:t>
            </a:r>
          </a:p>
          <a:p>
            <a:pPr eaLnBrk="1" hangingPunct="1"/>
            <a:r>
              <a:rPr lang="en-US" sz="2400" dirty="0" smtClean="0"/>
              <a:t>Frequently moved from place to place</a:t>
            </a:r>
          </a:p>
          <a:p>
            <a:pPr eaLnBrk="1" hangingPunct="1"/>
            <a:r>
              <a:rPr lang="en-US" sz="2400" dirty="0" smtClean="0"/>
              <a:t>Technology can help disguise the real age of the victim</a:t>
            </a:r>
          </a:p>
          <a:p>
            <a:pPr eaLnBrk="1" hangingPunct="1"/>
            <a:r>
              <a:rPr lang="en-US" sz="2400" dirty="0" smtClean="0"/>
              <a:t>Easy to obtain fake I.D.s</a:t>
            </a:r>
          </a:p>
        </p:txBody>
      </p:sp>
      <p:cxnSp>
        <p:nvCxnSpPr>
          <p:cNvPr id="7" name="Straight Connector 6"/>
          <p:cNvCxnSpPr/>
          <p:nvPr/>
        </p:nvCxnSpPr>
        <p:spPr>
          <a:xfrm>
            <a:off x="0" y="1143000"/>
            <a:ext cx="8610600" cy="0"/>
          </a:xfrm>
          <a:prstGeom prst="line">
            <a:avLst/>
          </a:prstGeom>
          <a:ln w="76200">
            <a:solidFill>
              <a:srgbClr val="A4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pic>
        <p:nvPicPr>
          <p:cNvPr id="6" name="Picture 5" descr="Website Logo"/>
          <p:cNvPicPr>
            <a:picLocks noChangeAspect="1" noChangeArrowheads="1"/>
          </p:cNvPicPr>
          <p:nvPr/>
        </p:nvPicPr>
        <p:blipFill>
          <a:blip r:embed="rId3" cstate="print">
            <a:lum bright="-30000"/>
            <a:extLst>
              <a:ext uri="{28A0092B-C50C-407E-A947-70E740481C1C}">
                <a14:useLocalDpi xmlns:a14="http://schemas.microsoft.com/office/drawing/2010/main" val="0"/>
              </a:ext>
            </a:extLst>
          </a:blip>
          <a:srcRect/>
          <a:stretch>
            <a:fillRect/>
          </a:stretch>
        </p:blipFill>
        <p:spPr bwMode="auto">
          <a:xfrm>
            <a:off x="7810500" y="6265068"/>
            <a:ext cx="1104900" cy="39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p:cNvSpPr>
          <p:nvPr>
            <p:ph type="title" idx="4294967295"/>
          </p:nvPr>
        </p:nvSpPr>
        <p:spPr>
          <a:xfrm>
            <a:off x="0" y="533400"/>
            <a:ext cx="8156575" cy="1096963"/>
          </a:xfrm>
        </p:spPr>
        <p:txBody>
          <a:bodyPr lIns="274320"/>
          <a:lstStyle/>
          <a:p>
            <a:pPr eaLnBrk="1" hangingPunct="1"/>
            <a:r>
              <a:rPr lang="en-US" b="1" dirty="0" smtClean="0">
                <a:solidFill>
                  <a:schemeClr val="tx1"/>
                </a:solidFill>
                <a:effectLst/>
              </a:rPr>
              <a:t>Who are the Traffickers?</a:t>
            </a:r>
          </a:p>
        </p:txBody>
      </p:sp>
      <p:sp>
        <p:nvSpPr>
          <p:cNvPr id="25603" name="Rectangle 3"/>
          <p:cNvSpPr>
            <a:spLocks noGrp="1" noChangeArrowheads="1"/>
          </p:cNvSpPr>
          <p:nvPr>
            <p:ph type="body" idx="4294967295"/>
          </p:nvPr>
        </p:nvSpPr>
        <p:spPr>
          <a:xfrm>
            <a:off x="1063625" y="1752600"/>
            <a:ext cx="8080375" cy="4800600"/>
          </a:xfrm>
        </p:spPr>
        <p:txBody>
          <a:bodyPr/>
          <a:lstStyle/>
          <a:p>
            <a:pPr marL="228600" indent="-228600" eaLnBrk="1" hangingPunct="1">
              <a:spcBef>
                <a:spcPct val="0"/>
              </a:spcBef>
              <a:spcAft>
                <a:spcPts val="2000"/>
              </a:spcAft>
              <a:buClr>
                <a:srgbClr val="C00000"/>
              </a:buClr>
            </a:pPr>
            <a:r>
              <a:rPr lang="en-US" sz="2400" dirty="0" smtClean="0"/>
              <a:t>Pimp = Trafficker</a:t>
            </a:r>
          </a:p>
          <a:p>
            <a:pPr marL="228600" indent="-228600" eaLnBrk="1" hangingPunct="1">
              <a:spcBef>
                <a:spcPct val="0"/>
              </a:spcBef>
              <a:spcAft>
                <a:spcPts val="2000"/>
              </a:spcAft>
              <a:buClr>
                <a:srgbClr val="C00000"/>
              </a:buClr>
            </a:pPr>
            <a:r>
              <a:rPr lang="en-US" sz="2400" dirty="0" smtClean="0"/>
              <a:t>Can be a boyfriend, father, mother, brother, uncle, a coach, a teacher or anyone exerting control over a minor, even a peer or group of peers (</a:t>
            </a:r>
            <a:r>
              <a:rPr lang="en-US" sz="2400" dirty="0" err="1" smtClean="0"/>
              <a:t>ie</a:t>
            </a:r>
            <a:r>
              <a:rPr lang="en-US" sz="2400" dirty="0" smtClean="0"/>
              <a:t>: gang)</a:t>
            </a:r>
          </a:p>
          <a:p>
            <a:pPr marL="228600" indent="-228600" eaLnBrk="1" hangingPunct="1">
              <a:spcBef>
                <a:spcPct val="0"/>
              </a:spcBef>
              <a:spcAft>
                <a:spcPts val="2000"/>
              </a:spcAft>
              <a:buClr>
                <a:srgbClr val="C00000"/>
              </a:buClr>
            </a:pPr>
            <a:r>
              <a:rPr lang="en-US" sz="2400" dirty="0" smtClean="0"/>
              <a:t>Men and women of varying ages</a:t>
            </a:r>
          </a:p>
          <a:p>
            <a:pPr marL="228600" indent="-228600" eaLnBrk="1" hangingPunct="1">
              <a:spcBef>
                <a:spcPct val="0"/>
              </a:spcBef>
              <a:spcAft>
                <a:spcPts val="2000"/>
              </a:spcAft>
              <a:buClr>
                <a:srgbClr val="C00000"/>
              </a:buClr>
            </a:pPr>
            <a:r>
              <a:rPr lang="en-US" sz="2400" dirty="0" smtClean="0"/>
              <a:t>Any ethnicity or race</a:t>
            </a:r>
          </a:p>
          <a:p>
            <a:pPr marL="228600" indent="-228600" eaLnBrk="1" hangingPunct="1">
              <a:spcBef>
                <a:spcPct val="0"/>
              </a:spcBef>
              <a:spcAft>
                <a:spcPts val="2000"/>
              </a:spcAft>
              <a:buClr>
                <a:srgbClr val="C00000"/>
              </a:buClr>
            </a:pPr>
            <a:r>
              <a:rPr lang="en-US" sz="2400" dirty="0" smtClean="0"/>
              <a:t>Anyone who benefits from the commercial sexual exploitation of a minor or facilitates the commercial sexual exploitation of a minor</a:t>
            </a:r>
          </a:p>
          <a:p>
            <a:pPr marL="228600" indent="-228600" eaLnBrk="1" hangingPunct="1">
              <a:spcBef>
                <a:spcPct val="0"/>
              </a:spcBef>
              <a:spcAft>
                <a:spcPts val="2000"/>
              </a:spcAft>
              <a:buClr>
                <a:schemeClr val="accent1">
                  <a:lumMod val="50000"/>
                </a:schemeClr>
              </a:buClr>
              <a:buFont typeface="Wingdings" pitchFamily="2" charset="2"/>
              <a:buNone/>
            </a:pPr>
            <a:endParaRPr lang="en-US" sz="2400" dirty="0" smtClean="0"/>
          </a:p>
        </p:txBody>
      </p:sp>
      <p:cxnSp>
        <p:nvCxnSpPr>
          <p:cNvPr id="7" name="Straight Connector 6"/>
          <p:cNvCxnSpPr/>
          <p:nvPr/>
        </p:nvCxnSpPr>
        <p:spPr>
          <a:xfrm>
            <a:off x="0" y="1524000"/>
            <a:ext cx="8610600" cy="0"/>
          </a:xfrm>
          <a:prstGeom prst="line">
            <a:avLst/>
          </a:prstGeom>
          <a:ln w="76200">
            <a:solidFill>
              <a:srgbClr val="A4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pic>
        <p:nvPicPr>
          <p:cNvPr id="5" name="Picture 4" descr="Website Logo"/>
          <p:cNvPicPr>
            <a:picLocks noChangeAspect="1" noChangeArrowheads="1"/>
          </p:cNvPicPr>
          <p:nvPr/>
        </p:nvPicPr>
        <p:blipFill>
          <a:blip r:embed="rId3" cstate="print">
            <a:lum bright="-30000"/>
            <a:extLst>
              <a:ext uri="{28A0092B-C50C-407E-A947-70E740481C1C}">
                <a14:useLocalDpi xmlns:a14="http://schemas.microsoft.com/office/drawing/2010/main" val="0"/>
              </a:ext>
            </a:extLst>
          </a:blip>
          <a:srcRect/>
          <a:stretch>
            <a:fillRect/>
          </a:stretch>
        </p:blipFill>
        <p:spPr bwMode="auto">
          <a:xfrm>
            <a:off x="7810500" y="6265068"/>
            <a:ext cx="1104900" cy="39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091872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fade">
                                      <p:cBhvr>
                                        <p:cTn id="7" dur="1250"/>
                                        <p:tgtEl>
                                          <p:spTgt spid="25603">
                                            <p:txEl>
                                              <p:pRg st="0" end="0"/>
                                            </p:txEl>
                                          </p:spTgt>
                                        </p:tgtEl>
                                      </p:cBhvr>
                                    </p:animEffect>
                                  </p:childTnLst>
                                </p:cTn>
                              </p:par>
                            </p:childTnLst>
                          </p:cTn>
                        </p:par>
                        <p:par>
                          <p:cTn id="8" fill="hold">
                            <p:stCondLst>
                              <p:cond delay="1250"/>
                            </p:stCondLst>
                            <p:childTnLst>
                              <p:par>
                                <p:cTn id="9" presetID="10" presetClass="entr" presetSubtype="0" fill="hold" grpId="0" nodeType="after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animEffect transition="in" filter="fade">
                                      <p:cBhvr>
                                        <p:cTn id="11" dur="1250"/>
                                        <p:tgtEl>
                                          <p:spTgt spid="25603">
                                            <p:txEl>
                                              <p:pRg st="1" end="1"/>
                                            </p:txEl>
                                          </p:spTgt>
                                        </p:tgtEl>
                                      </p:cBhvr>
                                    </p:animEffect>
                                  </p:childTnLst>
                                </p:cTn>
                              </p:par>
                            </p:childTnLst>
                          </p:cTn>
                        </p:par>
                        <p:par>
                          <p:cTn id="12" fill="hold">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animEffect transition="in" filter="fade">
                                      <p:cBhvr>
                                        <p:cTn id="15" dur="1250"/>
                                        <p:tgtEl>
                                          <p:spTgt spid="25603">
                                            <p:txEl>
                                              <p:pRg st="2" end="2"/>
                                            </p:txEl>
                                          </p:spTgt>
                                        </p:tgtEl>
                                      </p:cBhvr>
                                    </p:animEffect>
                                  </p:childTnLst>
                                </p:cTn>
                              </p:par>
                            </p:childTnLst>
                          </p:cTn>
                        </p:par>
                        <p:par>
                          <p:cTn id="16" fill="hold">
                            <p:stCondLst>
                              <p:cond delay="3750"/>
                            </p:stCondLst>
                            <p:childTnLst>
                              <p:par>
                                <p:cTn id="17" presetID="10" presetClass="entr" presetSubtype="0" fill="hold" grpId="0" nodeType="after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animEffect transition="in" filter="fade">
                                      <p:cBhvr>
                                        <p:cTn id="19" dur="1250"/>
                                        <p:tgtEl>
                                          <p:spTgt spid="25603">
                                            <p:txEl>
                                              <p:pRg st="3" end="3"/>
                                            </p:txEl>
                                          </p:spTgt>
                                        </p:tgtEl>
                                      </p:cBhvr>
                                    </p:animEffect>
                                  </p:childTnLst>
                                </p:cTn>
                              </p:par>
                            </p:childTnLst>
                          </p:cTn>
                        </p:par>
                        <p:par>
                          <p:cTn id="20" fill="hold">
                            <p:stCondLst>
                              <p:cond delay="5000"/>
                            </p:stCondLst>
                            <p:childTnLst>
                              <p:par>
                                <p:cTn id="21" presetID="10" presetClass="entr" presetSubtype="0" fill="hold" grpId="0" nodeType="afterEffect">
                                  <p:stCondLst>
                                    <p:cond delay="0"/>
                                  </p:stCondLst>
                                  <p:childTnLst>
                                    <p:set>
                                      <p:cBhvr>
                                        <p:cTn id="22" dur="1" fill="hold">
                                          <p:stCondLst>
                                            <p:cond delay="0"/>
                                          </p:stCondLst>
                                        </p:cTn>
                                        <p:tgtEl>
                                          <p:spTgt spid="25603">
                                            <p:txEl>
                                              <p:pRg st="4" end="4"/>
                                            </p:txEl>
                                          </p:spTgt>
                                        </p:tgtEl>
                                        <p:attrNameLst>
                                          <p:attrName>style.visibility</p:attrName>
                                        </p:attrNameLst>
                                      </p:cBhvr>
                                      <p:to>
                                        <p:strVal val="visible"/>
                                      </p:to>
                                    </p:set>
                                    <p:animEffect transition="in" filter="fade">
                                      <p:cBhvr>
                                        <p:cTn id="23" dur="1250"/>
                                        <p:tgtEl>
                                          <p:spTgt spid="256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457200" y="1943100"/>
            <a:ext cx="8229600" cy="4076700"/>
          </a:xfrm>
        </p:spPr>
        <p:txBody>
          <a:bodyPr>
            <a:normAutofit lnSpcReduction="10000"/>
          </a:bodyPr>
          <a:lstStyle/>
          <a:p>
            <a:pPr eaLnBrk="1" hangingPunct="1">
              <a:spcBef>
                <a:spcPct val="0"/>
              </a:spcBef>
              <a:spcAft>
                <a:spcPts val="1500"/>
              </a:spcAft>
              <a:buClr>
                <a:srgbClr val="C00000"/>
              </a:buClr>
              <a:buSzPct val="70000"/>
            </a:pPr>
            <a:r>
              <a:rPr lang="en-US" dirty="0" smtClean="0"/>
              <a:t>Calculated targeting and recruitment </a:t>
            </a:r>
          </a:p>
          <a:p>
            <a:pPr lvl="1">
              <a:spcBef>
                <a:spcPct val="0"/>
              </a:spcBef>
              <a:spcAft>
                <a:spcPts val="1500"/>
              </a:spcAft>
              <a:buClr>
                <a:srgbClr val="C00000"/>
              </a:buClr>
              <a:buSzPct val="70000"/>
            </a:pPr>
            <a:r>
              <a:rPr lang="en-US" dirty="0" smtClean="0"/>
              <a:t>Online or in-person</a:t>
            </a:r>
          </a:p>
          <a:p>
            <a:pPr eaLnBrk="1" hangingPunct="1">
              <a:spcBef>
                <a:spcPct val="0"/>
              </a:spcBef>
              <a:spcAft>
                <a:spcPts val="1500"/>
              </a:spcAft>
              <a:buClr>
                <a:srgbClr val="C00000"/>
              </a:buClr>
              <a:buSzPct val="70000"/>
            </a:pPr>
            <a:r>
              <a:rPr lang="en-US" dirty="0" smtClean="0"/>
              <a:t>Friendly conversation, assess home/life situation</a:t>
            </a:r>
          </a:p>
          <a:p>
            <a:pPr eaLnBrk="1" hangingPunct="1">
              <a:spcBef>
                <a:spcPct val="0"/>
              </a:spcBef>
              <a:spcAft>
                <a:spcPts val="1500"/>
              </a:spcAft>
              <a:buClr>
                <a:srgbClr val="C00000"/>
              </a:buClr>
              <a:buSzPct val="70000"/>
            </a:pPr>
            <a:r>
              <a:rPr lang="en-US" dirty="0" smtClean="0"/>
              <a:t>Determine vulnerabilities and dreams (investment of time ensures a strong foundation of trust) -- predators</a:t>
            </a:r>
          </a:p>
          <a:p>
            <a:pPr eaLnBrk="1" hangingPunct="1">
              <a:spcBef>
                <a:spcPct val="0"/>
              </a:spcBef>
              <a:spcAft>
                <a:spcPts val="1500"/>
              </a:spcAft>
              <a:buClr>
                <a:srgbClr val="C00000"/>
              </a:buClr>
              <a:buSzPct val="70000"/>
            </a:pPr>
            <a:r>
              <a:rPr lang="en-US" dirty="0" smtClean="0"/>
              <a:t>Sara’s story</a:t>
            </a:r>
          </a:p>
          <a:p>
            <a:pPr eaLnBrk="1" hangingPunct="1">
              <a:buClr>
                <a:schemeClr val="accent1">
                  <a:lumMod val="50000"/>
                </a:schemeClr>
              </a:buClr>
              <a:buSzPct val="70000"/>
            </a:pPr>
            <a:endParaRPr lang="en-US" dirty="0" smtClean="0"/>
          </a:p>
        </p:txBody>
      </p:sp>
      <p:sp>
        <p:nvSpPr>
          <p:cNvPr id="26626" name="Rectangle 2"/>
          <p:cNvSpPr>
            <a:spLocks noGrp="1" noChangeArrowheads="1"/>
          </p:cNvSpPr>
          <p:nvPr>
            <p:ph type="title"/>
          </p:nvPr>
        </p:nvSpPr>
        <p:spPr>
          <a:xfrm>
            <a:off x="304800" y="609600"/>
            <a:ext cx="8229600" cy="1143000"/>
          </a:xfrm>
        </p:spPr>
        <p:txBody>
          <a:bodyPr/>
          <a:lstStyle/>
          <a:p>
            <a:pPr eaLnBrk="1" hangingPunct="1"/>
            <a:r>
              <a:rPr lang="en-US" b="1" dirty="0" smtClean="0">
                <a:solidFill>
                  <a:schemeClr val="tx1"/>
                </a:solidFill>
                <a:effectLst/>
              </a:rPr>
              <a:t>Pimp Control: Recruitment</a:t>
            </a:r>
          </a:p>
        </p:txBody>
      </p:sp>
      <p:cxnSp>
        <p:nvCxnSpPr>
          <p:cNvPr id="7" name="Straight Connector 6"/>
          <p:cNvCxnSpPr/>
          <p:nvPr/>
        </p:nvCxnSpPr>
        <p:spPr>
          <a:xfrm>
            <a:off x="0" y="1600200"/>
            <a:ext cx="8610600" cy="0"/>
          </a:xfrm>
          <a:prstGeom prst="line">
            <a:avLst/>
          </a:prstGeom>
          <a:ln w="76200">
            <a:solidFill>
              <a:srgbClr val="A4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pic>
        <p:nvPicPr>
          <p:cNvPr id="5" name="Picture 4" descr="Website Logo"/>
          <p:cNvPicPr>
            <a:picLocks noChangeAspect="1" noChangeArrowheads="1"/>
          </p:cNvPicPr>
          <p:nvPr/>
        </p:nvPicPr>
        <p:blipFill>
          <a:blip r:embed="rId2" cstate="print">
            <a:lum bright="-30000"/>
            <a:extLst>
              <a:ext uri="{28A0092B-C50C-407E-A947-70E740481C1C}">
                <a14:useLocalDpi xmlns:a14="http://schemas.microsoft.com/office/drawing/2010/main" val="0"/>
              </a:ext>
            </a:extLst>
          </a:blip>
          <a:srcRect/>
          <a:stretch>
            <a:fillRect/>
          </a:stretch>
        </p:blipFill>
        <p:spPr bwMode="auto">
          <a:xfrm>
            <a:off x="7810500" y="6265068"/>
            <a:ext cx="1104900" cy="39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fade">
                                      <p:cBhvr>
                                        <p:cTn id="7" dur="500"/>
                                        <p:tgtEl>
                                          <p:spTgt spid="2662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6627">
                                            <p:txEl>
                                              <p:pRg st="1" end="1"/>
                                            </p:txEl>
                                          </p:spTgt>
                                        </p:tgtEl>
                                        <p:attrNameLst>
                                          <p:attrName>style.visibility</p:attrName>
                                        </p:attrNameLst>
                                      </p:cBhvr>
                                      <p:to>
                                        <p:strVal val="visible"/>
                                      </p:to>
                                    </p:set>
                                    <p:animEffect transition="in" filter="fade">
                                      <p:cBhvr>
                                        <p:cTn id="10" dur="500"/>
                                        <p:tgtEl>
                                          <p:spTgt spid="2662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animEffect transition="in" filter="fade">
                                      <p:cBhvr>
                                        <p:cTn id="15" dur="500"/>
                                        <p:tgtEl>
                                          <p:spTgt spid="2662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6627">
                                            <p:txEl>
                                              <p:pRg st="3" end="3"/>
                                            </p:txEl>
                                          </p:spTgt>
                                        </p:tgtEl>
                                        <p:attrNameLst>
                                          <p:attrName>style.visibility</p:attrName>
                                        </p:attrNameLst>
                                      </p:cBhvr>
                                      <p:to>
                                        <p:strVal val="visible"/>
                                      </p:to>
                                    </p:set>
                                    <p:animEffect transition="in" filter="fade">
                                      <p:cBhvr>
                                        <p:cTn id="20" dur="500"/>
                                        <p:tgtEl>
                                          <p:spTgt spid="26627">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6627">
                                            <p:txEl>
                                              <p:pRg st="4" end="4"/>
                                            </p:txEl>
                                          </p:spTgt>
                                        </p:tgtEl>
                                        <p:attrNameLst>
                                          <p:attrName>style.visibility</p:attrName>
                                        </p:attrNameLst>
                                      </p:cBhvr>
                                      <p:to>
                                        <p:strVal val="visible"/>
                                      </p:to>
                                    </p:set>
                                    <p:animEffect transition="in" filter="fade">
                                      <p:cBhvr>
                                        <p:cTn id="25" dur="500"/>
                                        <p:tgtEl>
                                          <p:spTgt spid="266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457200" y="1943100"/>
            <a:ext cx="8229600" cy="3886200"/>
          </a:xfrm>
        </p:spPr>
        <p:txBody>
          <a:bodyPr/>
          <a:lstStyle/>
          <a:p>
            <a:pPr eaLnBrk="1" hangingPunct="1">
              <a:buClr>
                <a:srgbClr val="C00000"/>
              </a:buClr>
              <a:buSzPct val="70000"/>
            </a:pPr>
            <a:r>
              <a:rPr lang="en-US" sz="2500" i="1" dirty="0" smtClean="0"/>
              <a:t>“Any player can tell when a girl has the look of desperation that you know she needs attention or love. It’s something you start to have a sixth sense about.”</a:t>
            </a:r>
          </a:p>
          <a:p>
            <a:pPr eaLnBrk="1" hangingPunct="1">
              <a:buClr>
                <a:srgbClr val="C00000"/>
              </a:buClr>
              <a:buSzPct val="70000"/>
            </a:pPr>
            <a:endParaRPr lang="en-US" sz="2500" i="1" dirty="0" smtClean="0"/>
          </a:p>
          <a:p>
            <a:pPr eaLnBrk="1" hangingPunct="1">
              <a:buClr>
                <a:srgbClr val="C00000"/>
              </a:buClr>
              <a:buSzPct val="70000"/>
            </a:pPr>
            <a:r>
              <a:rPr lang="en-US" sz="2500" i="1" dirty="0" smtClean="0"/>
              <a:t>“It’s impossible to protect all girls from guys like I was because that’s what we do. We eat, drink and sleep thinking of ways to trick young girls into doing what we want them to do.”</a:t>
            </a:r>
          </a:p>
          <a:p>
            <a:pPr marL="0" indent="0" eaLnBrk="1" hangingPunct="1">
              <a:buClr>
                <a:schemeClr val="accent1">
                  <a:lumMod val="50000"/>
                </a:schemeClr>
              </a:buClr>
              <a:buSzPct val="70000"/>
              <a:buNone/>
            </a:pPr>
            <a:endParaRPr lang="en-US" sz="2500" i="1" dirty="0">
              <a:solidFill>
                <a:schemeClr val="accent2">
                  <a:lumMod val="50000"/>
                </a:schemeClr>
              </a:solidFill>
            </a:endParaRPr>
          </a:p>
        </p:txBody>
      </p:sp>
      <p:sp>
        <p:nvSpPr>
          <p:cNvPr id="26626" name="Rectangle 2"/>
          <p:cNvSpPr>
            <a:spLocks noGrp="1" noChangeArrowheads="1"/>
          </p:cNvSpPr>
          <p:nvPr>
            <p:ph type="title"/>
          </p:nvPr>
        </p:nvSpPr>
        <p:spPr>
          <a:xfrm>
            <a:off x="457200" y="533400"/>
            <a:ext cx="8229600" cy="1143000"/>
          </a:xfrm>
        </p:spPr>
        <p:txBody>
          <a:bodyPr/>
          <a:lstStyle/>
          <a:p>
            <a:pPr eaLnBrk="1" hangingPunct="1"/>
            <a:r>
              <a:rPr lang="en-US" b="1" dirty="0" smtClean="0">
                <a:solidFill>
                  <a:schemeClr val="tx1"/>
                </a:solidFill>
                <a:effectLst/>
              </a:rPr>
              <a:t>Quotes </a:t>
            </a:r>
            <a:endParaRPr lang="en-US" sz="1800" baseline="100000" dirty="0" smtClean="0">
              <a:solidFill>
                <a:schemeClr val="tx1"/>
              </a:solidFill>
              <a:effectLst/>
            </a:endParaRPr>
          </a:p>
        </p:txBody>
      </p:sp>
      <p:cxnSp>
        <p:nvCxnSpPr>
          <p:cNvPr id="7" name="Straight Connector 6"/>
          <p:cNvCxnSpPr/>
          <p:nvPr/>
        </p:nvCxnSpPr>
        <p:spPr>
          <a:xfrm>
            <a:off x="0" y="1600200"/>
            <a:ext cx="8610600" cy="0"/>
          </a:xfrm>
          <a:prstGeom prst="line">
            <a:avLst/>
          </a:prstGeom>
          <a:ln w="76200">
            <a:solidFill>
              <a:srgbClr val="A4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581400" y="6248400"/>
            <a:ext cx="4953000" cy="246221"/>
          </a:xfrm>
          <a:prstGeom prst="rect">
            <a:avLst/>
          </a:prstGeom>
          <a:noFill/>
        </p:spPr>
        <p:txBody>
          <a:bodyPr wrap="square" rtlCol="0">
            <a:spAutoFit/>
          </a:bodyPr>
          <a:lstStyle/>
          <a:p>
            <a:r>
              <a:rPr lang="en-US" sz="1000" dirty="0" smtClean="0"/>
              <a:t>From Victims to Victimizers: Interviews with 25 Ex-Pimps in Chicago</a:t>
            </a:r>
            <a:endParaRPr lang="en-US" sz="1000" dirty="0"/>
          </a:p>
        </p:txBody>
      </p:sp>
      <p:pic>
        <p:nvPicPr>
          <p:cNvPr id="6" name="Picture 5" descr="Website Logo"/>
          <p:cNvPicPr>
            <a:picLocks noChangeAspect="1" noChangeArrowheads="1"/>
          </p:cNvPicPr>
          <p:nvPr/>
        </p:nvPicPr>
        <p:blipFill>
          <a:blip r:embed="rId2" cstate="print">
            <a:lum bright="-30000"/>
            <a:extLst>
              <a:ext uri="{28A0092B-C50C-407E-A947-70E740481C1C}">
                <a14:useLocalDpi xmlns:a14="http://schemas.microsoft.com/office/drawing/2010/main" val="0"/>
              </a:ext>
            </a:extLst>
          </a:blip>
          <a:srcRect/>
          <a:stretch>
            <a:fillRect/>
          </a:stretch>
        </p:blipFill>
        <p:spPr bwMode="auto">
          <a:xfrm>
            <a:off x="7810500" y="6265068"/>
            <a:ext cx="1104900" cy="39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5628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circle(in)">
                                      <p:cBhvr>
                                        <p:cTn id="7" dur="2000"/>
                                        <p:tgtEl>
                                          <p:spTgt spid="266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6627">
                                            <p:txEl>
                                              <p:pRg st="2" end="2"/>
                                            </p:txEl>
                                          </p:spTgt>
                                        </p:tgtEl>
                                        <p:attrNameLst>
                                          <p:attrName>style.visibility</p:attrName>
                                        </p:attrNameLst>
                                      </p:cBhvr>
                                      <p:to>
                                        <p:strVal val="visible"/>
                                      </p:to>
                                    </p:set>
                                    <p:animEffect transition="in" filter="circle(in)">
                                      <p:cBhvr>
                                        <p:cTn id="12" dur="2000"/>
                                        <p:tgtEl>
                                          <p:spTgt spid="26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457200" y="2090928"/>
            <a:ext cx="8229600" cy="3471672"/>
          </a:xfrm>
        </p:spPr>
        <p:txBody>
          <a:bodyPr/>
          <a:lstStyle/>
          <a:p>
            <a:pPr eaLnBrk="1" hangingPunct="1">
              <a:spcBef>
                <a:spcPct val="0"/>
              </a:spcBef>
              <a:spcAft>
                <a:spcPts val="1500"/>
              </a:spcAft>
              <a:buClr>
                <a:srgbClr val="C00000"/>
              </a:buClr>
              <a:buSzPct val="70000"/>
            </a:pPr>
            <a:r>
              <a:rPr lang="en-US" dirty="0" smtClean="0"/>
              <a:t>Fulfilled promises = trust, love, devotion</a:t>
            </a:r>
          </a:p>
          <a:p>
            <a:pPr eaLnBrk="1" hangingPunct="1">
              <a:spcBef>
                <a:spcPct val="0"/>
              </a:spcBef>
              <a:spcAft>
                <a:spcPts val="1500"/>
              </a:spcAft>
              <a:buClr>
                <a:srgbClr val="C00000"/>
              </a:buClr>
              <a:buSzPct val="70000"/>
            </a:pPr>
            <a:r>
              <a:rPr lang="en-US" dirty="0" smtClean="0"/>
              <a:t>Isolation &amp; Breakdown of safety net (inability to walk away)</a:t>
            </a:r>
          </a:p>
          <a:p>
            <a:pPr eaLnBrk="1" hangingPunct="1">
              <a:spcBef>
                <a:spcPct val="0"/>
              </a:spcBef>
              <a:spcAft>
                <a:spcPts val="1500"/>
              </a:spcAft>
              <a:buClr>
                <a:srgbClr val="C00000"/>
              </a:buClr>
              <a:buSzPct val="70000"/>
            </a:pPr>
            <a:r>
              <a:rPr lang="en-US" dirty="0" smtClean="0"/>
              <a:t>Sexual relationship, demands – punishes refusal, hesitation</a:t>
            </a:r>
          </a:p>
          <a:p>
            <a:pPr eaLnBrk="1" hangingPunct="1">
              <a:spcBef>
                <a:spcPct val="0"/>
              </a:spcBef>
              <a:spcAft>
                <a:spcPts val="1500"/>
              </a:spcAft>
              <a:buClr>
                <a:srgbClr val="C00000"/>
              </a:buClr>
              <a:buSzPct val="70000"/>
            </a:pPr>
            <a:r>
              <a:rPr lang="en-US" dirty="0" smtClean="0"/>
              <a:t>Gifts, favors, attention</a:t>
            </a:r>
          </a:p>
          <a:p>
            <a:pPr eaLnBrk="1" hangingPunct="1">
              <a:spcBef>
                <a:spcPct val="0"/>
              </a:spcBef>
              <a:spcAft>
                <a:spcPts val="1500"/>
              </a:spcAft>
              <a:buClr>
                <a:schemeClr val="accent1">
                  <a:lumMod val="50000"/>
                </a:schemeClr>
              </a:buClr>
              <a:buSzPct val="70000"/>
            </a:pPr>
            <a:endParaRPr lang="en-US" dirty="0" smtClean="0"/>
          </a:p>
        </p:txBody>
      </p:sp>
      <p:sp>
        <p:nvSpPr>
          <p:cNvPr id="27650" name="Rectangle 2"/>
          <p:cNvSpPr>
            <a:spLocks noGrp="1" noChangeArrowheads="1"/>
          </p:cNvSpPr>
          <p:nvPr>
            <p:ph type="title"/>
          </p:nvPr>
        </p:nvSpPr>
        <p:spPr>
          <a:xfrm>
            <a:off x="457200" y="609600"/>
            <a:ext cx="8229600" cy="1143000"/>
          </a:xfrm>
        </p:spPr>
        <p:txBody>
          <a:bodyPr/>
          <a:lstStyle/>
          <a:p>
            <a:pPr eaLnBrk="1" hangingPunct="1"/>
            <a:r>
              <a:rPr lang="en-US" b="1" dirty="0" smtClean="0">
                <a:solidFill>
                  <a:schemeClr val="tx1"/>
                </a:solidFill>
                <a:effectLst/>
              </a:rPr>
              <a:t>Pimp Control: Grooming</a:t>
            </a:r>
          </a:p>
        </p:txBody>
      </p:sp>
      <p:cxnSp>
        <p:nvCxnSpPr>
          <p:cNvPr id="7" name="Straight Connector 6"/>
          <p:cNvCxnSpPr/>
          <p:nvPr/>
        </p:nvCxnSpPr>
        <p:spPr>
          <a:xfrm>
            <a:off x="0" y="1600200"/>
            <a:ext cx="8610600" cy="0"/>
          </a:xfrm>
          <a:prstGeom prst="line">
            <a:avLst/>
          </a:prstGeom>
          <a:ln w="76200">
            <a:solidFill>
              <a:srgbClr val="A4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pic>
        <p:nvPicPr>
          <p:cNvPr id="5" name="Picture 4" descr="Website Logo"/>
          <p:cNvPicPr>
            <a:picLocks noChangeAspect="1" noChangeArrowheads="1"/>
          </p:cNvPicPr>
          <p:nvPr/>
        </p:nvPicPr>
        <p:blipFill>
          <a:blip r:embed="rId2" cstate="print">
            <a:lum bright="-30000"/>
            <a:extLst>
              <a:ext uri="{28A0092B-C50C-407E-A947-70E740481C1C}">
                <a14:useLocalDpi xmlns:a14="http://schemas.microsoft.com/office/drawing/2010/main" val="0"/>
              </a:ext>
            </a:extLst>
          </a:blip>
          <a:srcRect/>
          <a:stretch>
            <a:fillRect/>
          </a:stretch>
        </p:blipFill>
        <p:spPr bwMode="auto">
          <a:xfrm>
            <a:off x="7810500" y="6265068"/>
            <a:ext cx="1104900" cy="39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fade">
                                      <p:cBhvr>
                                        <p:cTn id="7" dur="500"/>
                                        <p:tgtEl>
                                          <p:spTgt spid="276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fade">
                                      <p:cBhvr>
                                        <p:cTn id="12" dur="500"/>
                                        <p:tgtEl>
                                          <p:spTgt spid="276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fade">
                                      <p:cBhvr>
                                        <p:cTn id="17" dur="500"/>
                                        <p:tgtEl>
                                          <p:spTgt spid="276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7651">
                                            <p:txEl>
                                              <p:pRg st="3" end="3"/>
                                            </p:txEl>
                                          </p:spTgt>
                                        </p:tgtEl>
                                        <p:attrNameLst>
                                          <p:attrName>style.visibility</p:attrName>
                                        </p:attrNameLst>
                                      </p:cBhvr>
                                      <p:to>
                                        <p:strVal val="visible"/>
                                      </p:to>
                                    </p:set>
                                    <p:animEffect transition="in" filter="fade">
                                      <p:cBhvr>
                                        <p:cTn id="22" dur="500"/>
                                        <p:tgtEl>
                                          <p:spTgt spid="27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Grp="1"/>
          </p:cNvSpPr>
          <p:nvPr>
            <p:ph type="title" idx="4294967295"/>
          </p:nvPr>
        </p:nvSpPr>
        <p:spPr>
          <a:xfrm>
            <a:off x="530225" y="304800"/>
            <a:ext cx="8156575" cy="1098550"/>
          </a:xfrm>
        </p:spPr>
        <p:txBody>
          <a:bodyPr lIns="274320"/>
          <a:lstStyle/>
          <a:p>
            <a:pPr algn="ctr" eaLnBrk="1" hangingPunct="1"/>
            <a:r>
              <a:rPr lang="en-US" b="1" dirty="0" smtClean="0">
                <a:solidFill>
                  <a:schemeClr val="tx1"/>
                </a:solidFill>
                <a:effectLst/>
              </a:rPr>
              <a:t>Pimp Control</a:t>
            </a:r>
          </a:p>
        </p:txBody>
      </p:sp>
      <p:sp>
        <p:nvSpPr>
          <p:cNvPr id="30723" name="Rectangle 3"/>
          <p:cNvSpPr>
            <a:spLocks noGrp="1" noChangeArrowheads="1"/>
          </p:cNvSpPr>
          <p:nvPr>
            <p:ph type="body" idx="4294967295"/>
          </p:nvPr>
        </p:nvSpPr>
        <p:spPr>
          <a:xfrm>
            <a:off x="609600" y="1600201"/>
            <a:ext cx="8156575" cy="3505199"/>
          </a:xfrm>
        </p:spPr>
        <p:txBody>
          <a:bodyPr>
            <a:normAutofit fontScale="92500" lnSpcReduction="20000"/>
          </a:bodyPr>
          <a:lstStyle/>
          <a:p>
            <a:pPr marL="0" indent="0" eaLnBrk="1" hangingPunct="1">
              <a:lnSpc>
                <a:spcPct val="120000"/>
              </a:lnSpc>
              <a:spcBef>
                <a:spcPct val="0"/>
              </a:spcBef>
              <a:spcAft>
                <a:spcPts val="2000"/>
              </a:spcAft>
              <a:buFont typeface="Wingdings" pitchFamily="2" charset="2"/>
              <a:buNone/>
            </a:pPr>
            <a:r>
              <a:rPr lang="en-US" sz="2600" i="1" dirty="0" smtClean="0">
                <a:latin typeface="Arial" pitchFamily="34" charset="0"/>
                <a:cs typeface="Arial" pitchFamily="34" charset="0"/>
              </a:rPr>
              <a:t>“You'll start to dress her, think for her, own her. If you and your victim are sexually active, slow it down. After sex, take her shopping for one item. Hair and/or nails is fine. She'll develop a feeling of accomplishment. The shopping after a month will be replaced with cash. The love making turns into raw sex. She'll start to crave the intimacy and be willing to get back into your good graces. After you have broken her spirit, she has no sense of self value. Now pimp, put a price tag on the item you have manufactured.”</a:t>
            </a:r>
            <a:endParaRPr lang="en-US" sz="2600" dirty="0" smtClean="0"/>
          </a:p>
        </p:txBody>
      </p:sp>
      <p:sp>
        <p:nvSpPr>
          <p:cNvPr id="2" name="TextBox 1"/>
          <p:cNvSpPr txBox="1"/>
          <p:nvPr/>
        </p:nvSpPr>
        <p:spPr>
          <a:xfrm>
            <a:off x="2743200" y="5574268"/>
            <a:ext cx="5867400" cy="369332"/>
          </a:xfrm>
          <a:prstGeom prst="rect">
            <a:avLst/>
          </a:prstGeom>
          <a:noFill/>
        </p:spPr>
        <p:txBody>
          <a:bodyPr wrap="square" rtlCol="0">
            <a:spAutoFit/>
          </a:bodyPr>
          <a:lstStyle/>
          <a:p>
            <a:r>
              <a:rPr lang="en-US" dirty="0">
                <a:cs typeface="Arial" pitchFamily="34" charset="0"/>
              </a:rPr>
              <a:t>The Pimp Game; An Instructional Manual (Royal, 1998</a:t>
            </a:r>
            <a:r>
              <a:rPr lang="en-US" dirty="0" smtClean="0">
                <a:cs typeface="Arial" pitchFamily="34" charset="0"/>
              </a:rPr>
              <a:t>)</a:t>
            </a:r>
            <a:endParaRPr lang="en-US" dirty="0">
              <a:cs typeface="Arial" pitchFamily="34" charset="0"/>
            </a:endParaRPr>
          </a:p>
        </p:txBody>
      </p:sp>
      <p:pic>
        <p:nvPicPr>
          <p:cNvPr id="5" name="Picture 4" descr="Website Logo"/>
          <p:cNvPicPr>
            <a:picLocks noChangeAspect="1" noChangeArrowheads="1"/>
          </p:cNvPicPr>
          <p:nvPr/>
        </p:nvPicPr>
        <p:blipFill>
          <a:blip r:embed="rId2" cstate="print">
            <a:lum bright="-30000"/>
            <a:extLst>
              <a:ext uri="{28A0092B-C50C-407E-A947-70E740481C1C}">
                <a14:useLocalDpi xmlns:a14="http://schemas.microsoft.com/office/drawing/2010/main" val="0"/>
              </a:ext>
            </a:extLst>
          </a:blip>
          <a:srcRect/>
          <a:stretch>
            <a:fillRect/>
          </a:stretch>
        </p:blipFill>
        <p:spPr bwMode="auto">
          <a:xfrm>
            <a:off x="7810500" y="6265068"/>
            <a:ext cx="1104900" cy="39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06131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p:cNvSpPr>
            <a:spLocks noGrp="1"/>
          </p:cNvSpPr>
          <p:nvPr>
            <p:ph type="title" idx="4294967295"/>
          </p:nvPr>
        </p:nvSpPr>
        <p:spPr>
          <a:xfrm>
            <a:off x="0" y="685800"/>
            <a:ext cx="8153400" cy="838200"/>
          </a:xfrm>
        </p:spPr>
        <p:txBody>
          <a:bodyPr lIns="274320"/>
          <a:lstStyle/>
          <a:p>
            <a:pPr eaLnBrk="1" hangingPunct="1"/>
            <a:r>
              <a:rPr lang="en-US" b="1" dirty="0" smtClean="0">
                <a:solidFill>
                  <a:schemeClr val="tx1"/>
                </a:solidFill>
                <a:effectLst/>
              </a:rPr>
              <a:t>Pimp Control: Turning Out</a:t>
            </a:r>
          </a:p>
        </p:txBody>
      </p:sp>
      <p:sp>
        <p:nvSpPr>
          <p:cNvPr id="28675" name="Rectangle 3"/>
          <p:cNvSpPr>
            <a:spLocks noGrp="1" noChangeArrowheads="1"/>
          </p:cNvSpPr>
          <p:nvPr>
            <p:ph type="body" idx="4294967295"/>
          </p:nvPr>
        </p:nvSpPr>
        <p:spPr>
          <a:xfrm>
            <a:off x="533400" y="1676399"/>
            <a:ext cx="8278812" cy="4588669"/>
          </a:xfrm>
        </p:spPr>
        <p:txBody>
          <a:bodyPr>
            <a:normAutofit lnSpcReduction="10000"/>
          </a:bodyPr>
          <a:lstStyle/>
          <a:p>
            <a:pPr eaLnBrk="1" hangingPunct="1">
              <a:lnSpc>
                <a:spcPct val="90000"/>
              </a:lnSpc>
              <a:spcBef>
                <a:spcPct val="0"/>
              </a:spcBef>
              <a:spcAft>
                <a:spcPts val="1200"/>
              </a:spcAft>
              <a:buClr>
                <a:schemeClr val="accent1">
                  <a:lumMod val="50000"/>
                </a:schemeClr>
              </a:buClr>
              <a:buSzPct val="110000"/>
              <a:buFont typeface="Arial" pitchFamily="34" charset="0"/>
              <a:buChar char="•"/>
            </a:pPr>
            <a:r>
              <a:rPr lang="en-US" sz="2900" dirty="0" smtClean="0"/>
              <a:t>Introduction to The Game – “you’re already doing this…now you can get paid”</a:t>
            </a:r>
          </a:p>
          <a:p>
            <a:pPr eaLnBrk="1" hangingPunct="1">
              <a:lnSpc>
                <a:spcPct val="90000"/>
              </a:lnSpc>
              <a:spcBef>
                <a:spcPct val="0"/>
              </a:spcBef>
              <a:spcAft>
                <a:spcPts val="1200"/>
              </a:spcAft>
              <a:buClr>
                <a:schemeClr val="accent1">
                  <a:lumMod val="50000"/>
                </a:schemeClr>
              </a:buClr>
              <a:buSzPct val="110000"/>
              <a:buFont typeface="Arial" pitchFamily="34" charset="0"/>
              <a:buChar char="•"/>
            </a:pPr>
            <a:r>
              <a:rPr lang="en-US" sz="2900" dirty="0" smtClean="0"/>
              <a:t>Breakdown of self-esteem</a:t>
            </a:r>
          </a:p>
          <a:p>
            <a:pPr eaLnBrk="1" hangingPunct="1">
              <a:lnSpc>
                <a:spcPct val="90000"/>
              </a:lnSpc>
              <a:spcBef>
                <a:spcPct val="0"/>
              </a:spcBef>
              <a:spcAft>
                <a:spcPts val="1200"/>
              </a:spcAft>
              <a:buClr>
                <a:schemeClr val="accent1">
                  <a:lumMod val="50000"/>
                </a:schemeClr>
              </a:buClr>
              <a:buSzPct val="110000"/>
              <a:buFont typeface="Arial" pitchFamily="34" charset="0"/>
              <a:buChar char="•"/>
            </a:pPr>
            <a:r>
              <a:rPr lang="en-US" sz="2900" dirty="0"/>
              <a:t>Continuing use of physical and                   psychological torture w/ affection = Trauma </a:t>
            </a:r>
            <a:r>
              <a:rPr lang="en-US" sz="2900" dirty="0" smtClean="0"/>
              <a:t>Bond (defensive mechanism)</a:t>
            </a:r>
            <a:endParaRPr lang="en-US" sz="2900" dirty="0"/>
          </a:p>
          <a:p>
            <a:pPr eaLnBrk="1" hangingPunct="1">
              <a:lnSpc>
                <a:spcPct val="90000"/>
              </a:lnSpc>
              <a:spcBef>
                <a:spcPct val="0"/>
              </a:spcBef>
              <a:spcAft>
                <a:spcPts val="1200"/>
              </a:spcAft>
              <a:buClr>
                <a:schemeClr val="accent1">
                  <a:lumMod val="50000"/>
                </a:schemeClr>
              </a:buClr>
              <a:buSzPct val="110000"/>
              <a:buFont typeface="Arial" pitchFamily="34" charset="0"/>
              <a:buChar char="•"/>
            </a:pPr>
            <a:r>
              <a:rPr lang="en-US" sz="2900" dirty="0" smtClean="0"/>
              <a:t>Seasoning (rape, sodomy, beatings, starvation, drug use, breakdown of resistance)</a:t>
            </a:r>
          </a:p>
          <a:p>
            <a:pPr eaLnBrk="1" hangingPunct="1">
              <a:lnSpc>
                <a:spcPct val="90000"/>
              </a:lnSpc>
              <a:spcBef>
                <a:spcPct val="0"/>
              </a:spcBef>
              <a:spcAft>
                <a:spcPts val="1200"/>
              </a:spcAft>
              <a:buClr>
                <a:schemeClr val="accent1">
                  <a:lumMod val="50000"/>
                </a:schemeClr>
              </a:buClr>
              <a:buSzPct val="110000"/>
              <a:buFont typeface="Arial" pitchFamily="34" charset="0"/>
              <a:buChar char="•"/>
            </a:pPr>
            <a:r>
              <a:rPr lang="en-US" sz="2900" dirty="0" smtClean="0"/>
              <a:t>New name</a:t>
            </a:r>
            <a:endParaRPr lang="en-US" dirty="0" smtClean="0"/>
          </a:p>
          <a:p>
            <a:pPr eaLnBrk="1" hangingPunct="1">
              <a:lnSpc>
                <a:spcPct val="90000"/>
              </a:lnSpc>
              <a:spcBef>
                <a:spcPct val="0"/>
              </a:spcBef>
              <a:spcAft>
                <a:spcPts val="1500"/>
              </a:spcAft>
              <a:buClr>
                <a:schemeClr val="accent1">
                  <a:lumMod val="50000"/>
                </a:schemeClr>
              </a:buClr>
              <a:buSzPct val="110000"/>
              <a:buFont typeface="Wingdings" pitchFamily="2" charset="2"/>
              <a:buChar char="§"/>
            </a:pPr>
            <a:endParaRPr lang="en-US" dirty="0" smtClean="0"/>
          </a:p>
          <a:p>
            <a:pPr eaLnBrk="1" hangingPunct="1">
              <a:lnSpc>
                <a:spcPct val="90000"/>
              </a:lnSpc>
              <a:spcBef>
                <a:spcPct val="0"/>
              </a:spcBef>
              <a:spcAft>
                <a:spcPts val="1500"/>
              </a:spcAft>
              <a:buClr>
                <a:schemeClr val="accent1">
                  <a:lumMod val="50000"/>
                </a:schemeClr>
              </a:buClr>
              <a:buSzPct val="110000"/>
              <a:buFont typeface="Wingdings" pitchFamily="2" charset="2"/>
              <a:buChar char="§"/>
            </a:pPr>
            <a:endParaRPr lang="en-US" dirty="0" smtClean="0"/>
          </a:p>
        </p:txBody>
      </p:sp>
      <p:cxnSp>
        <p:nvCxnSpPr>
          <p:cNvPr id="7" name="Straight Connector 6"/>
          <p:cNvCxnSpPr/>
          <p:nvPr/>
        </p:nvCxnSpPr>
        <p:spPr>
          <a:xfrm>
            <a:off x="0" y="1524000"/>
            <a:ext cx="8610600" cy="0"/>
          </a:xfrm>
          <a:prstGeom prst="line">
            <a:avLst/>
          </a:prstGeom>
          <a:ln w="76200">
            <a:solidFill>
              <a:srgbClr val="A4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pic>
        <p:nvPicPr>
          <p:cNvPr id="5" name="Picture 4" descr="Website Logo"/>
          <p:cNvPicPr>
            <a:picLocks noChangeAspect="1" noChangeArrowheads="1"/>
          </p:cNvPicPr>
          <p:nvPr/>
        </p:nvPicPr>
        <p:blipFill>
          <a:blip r:embed="rId3" cstate="print">
            <a:lum bright="-30000"/>
            <a:extLst>
              <a:ext uri="{28A0092B-C50C-407E-A947-70E740481C1C}">
                <a14:useLocalDpi xmlns:a14="http://schemas.microsoft.com/office/drawing/2010/main" val="0"/>
              </a:ext>
            </a:extLst>
          </a:blip>
          <a:srcRect/>
          <a:stretch>
            <a:fillRect/>
          </a:stretch>
        </p:blipFill>
        <p:spPr bwMode="auto">
          <a:xfrm>
            <a:off x="7810500" y="6265068"/>
            <a:ext cx="1104900" cy="39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fade">
                                      <p:cBhvr>
                                        <p:cTn id="7" dur="500"/>
                                        <p:tgtEl>
                                          <p:spTgt spid="286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fade">
                                      <p:cBhvr>
                                        <p:cTn id="12" dur="500"/>
                                        <p:tgtEl>
                                          <p:spTgt spid="286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fade">
                                      <p:cBhvr>
                                        <p:cTn id="17" dur="500"/>
                                        <p:tgtEl>
                                          <p:spTgt spid="286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8675">
                                            <p:txEl>
                                              <p:pRg st="3" end="3"/>
                                            </p:txEl>
                                          </p:spTgt>
                                        </p:tgtEl>
                                        <p:attrNameLst>
                                          <p:attrName>style.visibility</p:attrName>
                                        </p:attrNameLst>
                                      </p:cBhvr>
                                      <p:to>
                                        <p:strVal val="visible"/>
                                      </p:to>
                                    </p:set>
                                    <p:animEffect transition="in" filter="fade">
                                      <p:cBhvr>
                                        <p:cTn id="22" dur="500"/>
                                        <p:tgtEl>
                                          <p:spTgt spid="286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8675">
                                            <p:txEl>
                                              <p:pRg st="4" end="4"/>
                                            </p:txEl>
                                          </p:spTgt>
                                        </p:tgtEl>
                                        <p:attrNameLst>
                                          <p:attrName>style.visibility</p:attrName>
                                        </p:attrNameLst>
                                      </p:cBhvr>
                                      <p:to>
                                        <p:strVal val="visible"/>
                                      </p:to>
                                    </p:set>
                                    <p:animEffect transition="in" filter="fade">
                                      <p:cBhvr>
                                        <p:cTn id="27" dur="500"/>
                                        <p:tgtEl>
                                          <p:spTgt spid="286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p:cNvSpPr>
            <a:spLocks noGrp="1"/>
          </p:cNvSpPr>
          <p:nvPr>
            <p:ph type="title" idx="4294967295"/>
          </p:nvPr>
        </p:nvSpPr>
        <p:spPr>
          <a:xfrm>
            <a:off x="0" y="685800"/>
            <a:ext cx="8153400" cy="838200"/>
          </a:xfrm>
        </p:spPr>
        <p:txBody>
          <a:bodyPr lIns="274320">
            <a:normAutofit fontScale="90000"/>
          </a:bodyPr>
          <a:lstStyle/>
          <a:p>
            <a:pPr eaLnBrk="1" hangingPunct="1"/>
            <a:r>
              <a:rPr lang="en-US" b="1" dirty="0" smtClean="0">
                <a:solidFill>
                  <a:schemeClr val="tx1"/>
                </a:solidFill>
                <a:effectLst/>
              </a:rPr>
              <a:t>Gang Trafficking vs. Pimp Control</a:t>
            </a:r>
            <a:br>
              <a:rPr lang="en-US" b="1" dirty="0" smtClean="0">
                <a:solidFill>
                  <a:schemeClr val="tx1"/>
                </a:solidFill>
                <a:effectLst/>
              </a:rPr>
            </a:br>
            <a:endParaRPr lang="en-US" b="1" dirty="0" smtClean="0">
              <a:solidFill>
                <a:schemeClr val="tx1"/>
              </a:solidFill>
              <a:effectLst/>
            </a:endParaRPr>
          </a:p>
        </p:txBody>
      </p:sp>
      <p:sp>
        <p:nvSpPr>
          <p:cNvPr id="28675" name="Rectangle 3"/>
          <p:cNvSpPr>
            <a:spLocks noGrp="1" noChangeArrowheads="1"/>
          </p:cNvSpPr>
          <p:nvPr>
            <p:ph type="body" idx="4294967295"/>
          </p:nvPr>
        </p:nvSpPr>
        <p:spPr>
          <a:xfrm>
            <a:off x="228600" y="1780308"/>
            <a:ext cx="8134350" cy="4163291"/>
          </a:xfrm>
        </p:spPr>
        <p:txBody>
          <a:bodyPr>
            <a:normAutofit/>
          </a:bodyPr>
          <a:lstStyle/>
          <a:p>
            <a:pPr>
              <a:buClr>
                <a:srgbClr val="C00000"/>
              </a:buClr>
            </a:pPr>
            <a:r>
              <a:rPr lang="en-US" sz="2600" dirty="0" smtClean="0"/>
              <a:t>Gangs are territorial </a:t>
            </a:r>
          </a:p>
          <a:p>
            <a:pPr>
              <a:buClr>
                <a:srgbClr val="C00000"/>
              </a:buClr>
            </a:pPr>
            <a:r>
              <a:rPr lang="en-US" sz="2600" dirty="0" smtClean="0"/>
              <a:t>Girls are pimped in their own neighborhoods </a:t>
            </a:r>
            <a:br>
              <a:rPr lang="en-US" sz="2600" dirty="0" smtClean="0"/>
            </a:br>
            <a:r>
              <a:rPr lang="en-US" sz="2600" dirty="0" smtClean="0"/>
              <a:t>or region</a:t>
            </a:r>
          </a:p>
          <a:p>
            <a:pPr>
              <a:buClr>
                <a:srgbClr val="C00000"/>
              </a:buClr>
            </a:pPr>
            <a:r>
              <a:rPr lang="en-US" sz="2600" dirty="0" smtClean="0"/>
              <a:t>Recruitment tactics</a:t>
            </a:r>
          </a:p>
          <a:p>
            <a:pPr>
              <a:buClr>
                <a:srgbClr val="C00000"/>
              </a:buClr>
            </a:pPr>
            <a:r>
              <a:rPr lang="en-US" sz="2600" dirty="0" smtClean="0"/>
              <a:t>Control: drugs/alcohol</a:t>
            </a:r>
          </a:p>
          <a:p>
            <a:pPr>
              <a:buClr>
                <a:srgbClr val="C00000"/>
              </a:buClr>
            </a:pPr>
            <a:r>
              <a:rPr lang="en-US" sz="2600" dirty="0" smtClean="0"/>
              <a:t>Pimped </a:t>
            </a:r>
            <a:r>
              <a:rPr lang="en-US" sz="2600" dirty="0"/>
              <a:t>by the “family” </a:t>
            </a:r>
            <a:r>
              <a:rPr lang="en-US" sz="2600" dirty="0" smtClean="0"/>
              <a:t>–</a:t>
            </a:r>
            <a:br>
              <a:rPr lang="en-US" sz="2600" dirty="0" smtClean="0"/>
            </a:br>
            <a:r>
              <a:rPr lang="en-US" sz="2600" dirty="0" smtClean="0"/>
              <a:t>not </a:t>
            </a:r>
            <a:r>
              <a:rPr lang="en-US" sz="2600" dirty="0"/>
              <a:t>just </a:t>
            </a:r>
            <a:r>
              <a:rPr lang="en-US" sz="2600" dirty="0" smtClean="0"/>
              <a:t>one guy</a:t>
            </a:r>
            <a:endParaRPr lang="en-US" sz="2600" dirty="0"/>
          </a:p>
          <a:p>
            <a:pPr>
              <a:buClr>
                <a:srgbClr val="C00000"/>
              </a:buClr>
            </a:pPr>
            <a:r>
              <a:rPr lang="en-US" sz="2600" dirty="0" smtClean="0"/>
              <a:t>Fear </a:t>
            </a:r>
            <a:r>
              <a:rPr lang="en-US" sz="2600" dirty="0"/>
              <a:t>of retaliation keeps everyone in check (girls, buyers, neighbors</a:t>
            </a:r>
            <a:r>
              <a:rPr lang="en-US" sz="2600" dirty="0" smtClean="0"/>
              <a:t>)</a:t>
            </a:r>
          </a:p>
          <a:p>
            <a:endParaRPr lang="en-US" sz="2600" dirty="0" smtClean="0"/>
          </a:p>
          <a:p>
            <a:endParaRPr lang="en-US" sz="2600" dirty="0" smtClean="0"/>
          </a:p>
          <a:p>
            <a:pPr eaLnBrk="1" hangingPunct="1">
              <a:lnSpc>
                <a:spcPct val="90000"/>
              </a:lnSpc>
              <a:spcBef>
                <a:spcPct val="0"/>
              </a:spcBef>
              <a:spcAft>
                <a:spcPts val="1500"/>
              </a:spcAft>
              <a:buClr>
                <a:schemeClr val="accent1">
                  <a:lumMod val="50000"/>
                </a:schemeClr>
              </a:buClr>
              <a:buSzPct val="110000"/>
              <a:buFont typeface="Wingdings" pitchFamily="2" charset="2"/>
              <a:buChar char="§"/>
            </a:pPr>
            <a:endParaRPr lang="en-US" sz="2600" dirty="0" smtClean="0"/>
          </a:p>
        </p:txBody>
      </p:sp>
      <p:cxnSp>
        <p:nvCxnSpPr>
          <p:cNvPr id="7" name="Straight Connector 6"/>
          <p:cNvCxnSpPr/>
          <p:nvPr/>
        </p:nvCxnSpPr>
        <p:spPr>
          <a:xfrm>
            <a:off x="0" y="1524000"/>
            <a:ext cx="8610600" cy="0"/>
          </a:xfrm>
          <a:prstGeom prst="line">
            <a:avLst/>
          </a:prstGeom>
          <a:ln w="76200">
            <a:solidFill>
              <a:srgbClr val="A4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pic>
        <p:nvPicPr>
          <p:cNvPr id="5" name="Picture 4" descr="Website Logo"/>
          <p:cNvPicPr>
            <a:picLocks noChangeAspect="1" noChangeArrowheads="1"/>
          </p:cNvPicPr>
          <p:nvPr/>
        </p:nvPicPr>
        <p:blipFill>
          <a:blip r:embed="rId3" cstate="print">
            <a:lum bright="-30000"/>
            <a:extLst>
              <a:ext uri="{28A0092B-C50C-407E-A947-70E740481C1C}">
                <a14:useLocalDpi xmlns:a14="http://schemas.microsoft.com/office/drawing/2010/main" val="0"/>
              </a:ext>
            </a:extLst>
          </a:blip>
          <a:srcRect/>
          <a:stretch>
            <a:fillRect/>
          </a:stretch>
        </p:blipFill>
        <p:spPr bwMode="auto">
          <a:xfrm>
            <a:off x="7810500" y="6265068"/>
            <a:ext cx="1104900" cy="39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descr="C:\Users\escaife\Pictures\Pimps_Buyers\Gangs\MS13.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45638" y="2667000"/>
            <a:ext cx="3252678" cy="19058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3159227"/>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b="1" dirty="0" smtClean="0">
                <a:solidFill>
                  <a:schemeClr val="tx1"/>
                </a:solidFill>
                <a:effectLst/>
              </a:rPr>
              <a:t>Adult vs. Child Trauma</a:t>
            </a:r>
          </a:p>
        </p:txBody>
      </p:sp>
      <p:cxnSp>
        <p:nvCxnSpPr>
          <p:cNvPr id="7" name="Straight Connector 6"/>
          <p:cNvCxnSpPr/>
          <p:nvPr/>
        </p:nvCxnSpPr>
        <p:spPr>
          <a:xfrm>
            <a:off x="0" y="1600200"/>
            <a:ext cx="8610600" cy="0"/>
          </a:xfrm>
          <a:prstGeom prst="line">
            <a:avLst/>
          </a:prstGeom>
          <a:ln w="76200">
            <a:solidFill>
              <a:srgbClr val="A4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4" name="Rectangle 3"/>
          <p:cNvSpPr txBox="1">
            <a:spLocks noChangeArrowheads="1"/>
          </p:cNvSpPr>
          <p:nvPr/>
        </p:nvSpPr>
        <p:spPr bwMode="auto">
          <a:xfrm>
            <a:off x="609600" y="1981200"/>
            <a:ext cx="83820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indent="0" eaLnBrk="1" hangingPunct="1">
              <a:buClr>
                <a:schemeClr val="accent1">
                  <a:lumMod val="50000"/>
                </a:schemeClr>
              </a:buClr>
              <a:buSzPct val="130000"/>
              <a:buNone/>
            </a:pPr>
            <a:r>
              <a:rPr lang="en-US" i="1" dirty="0" smtClean="0"/>
              <a:t>Trauma in Adults </a:t>
            </a:r>
            <a:r>
              <a:rPr lang="en-US" dirty="0" smtClean="0"/>
              <a:t>– </a:t>
            </a:r>
            <a:br>
              <a:rPr lang="en-US" dirty="0" smtClean="0"/>
            </a:br>
            <a:r>
              <a:rPr lang="en-US" dirty="0" smtClean="0">
                <a:solidFill>
                  <a:srgbClr val="C00000"/>
                </a:solidFill>
              </a:rPr>
              <a:t>changes their relationship with themselves and the world.</a:t>
            </a:r>
          </a:p>
          <a:p>
            <a:pPr marL="0" indent="0" eaLnBrk="1" hangingPunct="1">
              <a:buClr>
                <a:schemeClr val="accent1">
                  <a:lumMod val="50000"/>
                </a:schemeClr>
              </a:buClr>
              <a:buSzPct val="130000"/>
              <a:buNone/>
            </a:pPr>
            <a:endParaRPr lang="en-US" sz="2800" dirty="0"/>
          </a:p>
          <a:p>
            <a:pPr marL="0" indent="0" eaLnBrk="1" hangingPunct="1">
              <a:buClr>
                <a:schemeClr val="accent1">
                  <a:lumMod val="50000"/>
                </a:schemeClr>
              </a:buClr>
              <a:buSzPct val="130000"/>
              <a:buNone/>
            </a:pPr>
            <a:r>
              <a:rPr lang="en-US" i="1" dirty="0" smtClean="0"/>
              <a:t>Developmental trauma in Children </a:t>
            </a:r>
            <a:r>
              <a:rPr lang="en-US" dirty="0" smtClean="0"/>
              <a:t>– </a:t>
            </a:r>
            <a:r>
              <a:rPr lang="en-US" dirty="0" smtClean="0">
                <a:solidFill>
                  <a:srgbClr val="C00000"/>
                </a:solidFill>
              </a:rPr>
              <a:t>changes the child’s character and personality.</a:t>
            </a:r>
          </a:p>
          <a:p>
            <a:pPr marL="0" indent="0" eaLnBrk="1" hangingPunct="1">
              <a:buClr>
                <a:schemeClr val="accent1">
                  <a:lumMod val="50000"/>
                </a:schemeClr>
              </a:buClr>
              <a:buSzPct val="130000"/>
              <a:buNone/>
            </a:pPr>
            <a:endParaRPr lang="en-US" sz="2800" dirty="0"/>
          </a:p>
          <a:p>
            <a:pPr marL="0" indent="0" eaLnBrk="1" hangingPunct="1">
              <a:buClr>
                <a:schemeClr val="accent1">
                  <a:lumMod val="50000"/>
                </a:schemeClr>
              </a:buClr>
              <a:buSzPct val="130000"/>
              <a:buNone/>
            </a:pPr>
            <a:endParaRPr lang="en-US" sz="2800" dirty="0" smtClean="0"/>
          </a:p>
          <a:p>
            <a:pPr marL="0" indent="0" eaLnBrk="1" hangingPunct="1">
              <a:buClr>
                <a:schemeClr val="accent1">
                  <a:lumMod val="50000"/>
                </a:schemeClr>
              </a:buClr>
              <a:buSzPct val="130000"/>
              <a:buNone/>
            </a:pPr>
            <a:endParaRPr lang="en-US" sz="2800" dirty="0"/>
          </a:p>
          <a:p>
            <a:pPr marL="0" indent="0" eaLnBrk="1" hangingPunct="1">
              <a:buClr>
                <a:schemeClr val="accent1">
                  <a:lumMod val="50000"/>
                </a:schemeClr>
              </a:buClr>
              <a:buSzPct val="130000"/>
              <a:buNone/>
            </a:pPr>
            <a:r>
              <a:rPr lang="en-US" sz="2000" dirty="0" smtClean="0"/>
              <a:t>                                                                                        </a:t>
            </a:r>
            <a:r>
              <a:rPr lang="en-US" sz="1600" dirty="0" smtClean="0"/>
              <a:t>-Sophia Deborah </a:t>
            </a:r>
            <a:r>
              <a:rPr lang="en-US" sz="1600" dirty="0" err="1" smtClean="0"/>
              <a:t>Erez</a:t>
            </a:r>
            <a:endParaRPr lang="en-US" sz="1600" dirty="0" smtClean="0"/>
          </a:p>
        </p:txBody>
      </p:sp>
      <p:pic>
        <p:nvPicPr>
          <p:cNvPr id="5" name="Picture 4" descr="Website Logo"/>
          <p:cNvPicPr>
            <a:picLocks noChangeAspect="1" noChangeArrowheads="1"/>
          </p:cNvPicPr>
          <p:nvPr/>
        </p:nvPicPr>
        <p:blipFill>
          <a:blip r:embed="rId2" cstate="print">
            <a:lum bright="-30000"/>
            <a:extLst>
              <a:ext uri="{28A0092B-C50C-407E-A947-70E740481C1C}">
                <a14:useLocalDpi xmlns:a14="http://schemas.microsoft.com/office/drawing/2010/main" val="0"/>
              </a:ext>
            </a:extLst>
          </a:blip>
          <a:srcRect/>
          <a:stretch>
            <a:fillRect/>
          </a:stretch>
        </p:blipFill>
        <p:spPr bwMode="auto">
          <a:xfrm>
            <a:off x="7810500" y="6265068"/>
            <a:ext cx="1104900" cy="39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6149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normAutofit fontScale="90000"/>
          </a:bodyPr>
          <a:lstStyle/>
          <a:p>
            <a:pPr eaLnBrk="1" hangingPunct="1"/>
            <a:r>
              <a:rPr lang="en-US" sz="8000" dirty="0" smtClean="0">
                <a:solidFill>
                  <a:srgbClr val="CC0000"/>
                </a:solidFill>
                <a:latin typeface="Adobe Garamond Pro Bold" pitchFamily="18" charset="0"/>
              </a:rPr>
              <a:t>Domestic Minor Sex Trafficking:</a:t>
            </a:r>
          </a:p>
        </p:txBody>
      </p:sp>
      <p:sp>
        <p:nvSpPr>
          <p:cNvPr id="4099" name="Rectangle 3"/>
          <p:cNvSpPr>
            <a:spLocks noGrp="1" noChangeArrowheads="1"/>
          </p:cNvSpPr>
          <p:nvPr>
            <p:ph type="subTitle" idx="1"/>
          </p:nvPr>
        </p:nvSpPr>
        <p:spPr>
          <a:xfrm>
            <a:off x="2057400" y="3962400"/>
            <a:ext cx="6400800" cy="1752600"/>
          </a:xfrm>
        </p:spPr>
        <p:txBody>
          <a:bodyPr/>
          <a:lstStyle/>
          <a:p>
            <a:pPr eaLnBrk="1" hangingPunct="1"/>
            <a:r>
              <a:rPr lang="en-US" b="1" dirty="0" smtClean="0"/>
              <a:t>America’s Prostituted Youth</a:t>
            </a:r>
          </a:p>
          <a:p>
            <a:pPr eaLnBrk="1" hangingPunct="1"/>
            <a:endParaRPr lang="en-US" b="1" dirty="0" smtClean="0"/>
          </a:p>
        </p:txBody>
      </p:sp>
      <p:pic>
        <p:nvPicPr>
          <p:cNvPr id="4100" name="Picture 4" descr="Website Logo"/>
          <p:cNvPicPr>
            <a:picLocks noChangeAspect="1" noChangeArrowheads="1"/>
          </p:cNvPicPr>
          <p:nvPr/>
        </p:nvPicPr>
        <p:blipFill>
          <a:blip r:embed="rId2">
            <a:lum bright="-30000"/>
            <a:extLst>
              <a:ext uri="{28A0092B-C50C-407E-A947-70E740481C1C}">
                <a14:useLocalDpi xmlns:a14="http://schemas.microsoft.com/office/drawing/2010/main" val="0"/>
              </a:ext>
            </a:extLst>
          </a:blip>
          <a:srcRect/>
          <a:stretch>
            <a:fillRect/>
          </a:stretch>
        </p:blipFill>
        <p:spPr bwMode="auto">
          <a:xfrm>
            <a:off x="6705600" y="5867400"/>
            <a:ext cx="2209800" cy="795338"/>
          </a:xfrm>
          <a:prstGeom prst="rect">
            <a:avLst/>
          </a:prstGeom>
          <a:noFill/>
          <a:ln>
            <a:noFill/>
          </a:ln>
          <a:effectLst>
            <a:outerShdw dist="50800" dir="5400000" sx="1000" sy="1000" algn="ctr" rotWithShape="0">
              <a:srgbClr val="0000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228600" y="1905000"/>
            <a:ext cx="8382000" cy="3962400"/>
          </a:xfrm>
        </p:spPr>
        <p:txBody>
          <a:bodyPr>
            <a:normAutofit/>
          </a:bodyPr>
          <a:lstStyle/>
          <a:p>
            <a:pPr eaLnBrk="1" hangingPunct="1">
              <a:buClr>
                <a:srgbClr val="C00000"/>
              </a:buClr>
              <a:buSzPct val="86000"/>
              <a:buFont typeface="Courier New" pitchFamily="49" charset="0"/>
              <a:buChar char="o"/>
            </a:pPr>
            <a:r>
              <a:rPr lang="en-US" sz="2800" dirty="0" smtClean="0"/>
              <a:t>Constant state of fear, threat, </a:t>
            </a:r>
            <a:r>
              <a:rPr lang="en-US" sz="2800" dirty="0" err="1" smtClean="0"/>
              <a:t>hypervigilance</a:t>
            </a:r>
            <a:endParaRPr lang="en-US" sz="2800" dirty="0" smtClean="0"/>
          </a:p>
          <a:p>
            <a:pPr eaLnBrk="1" hangingPunct="1">
              <a:buClr>
                <a:srgbClr val="C00000"/>
              </a:buClr>
              <a:buSzPct val="86000"/>
              <a:buFont typeface="Courier New" pitchFamily="49" charset="0"/>
              <a:buChar char="o"/>
            </a:pPr>
            <a:r>
              <a:rPr lang="en-US" sz="2800" dirty="0" smtClean="0"/>
              <a:t>Quantifying trauma: </a:t>
            </a:r>
          </a:p>
          <a:p>
            <a:pPr marL="109728" indent="0" eaLnBrk="1" hangingPunct="1">
              <a:buClr>
                <a:srgbClr val="C00000"/>
              </a:buClr>
              <a:buSzPct val="86000"/>
              <a:buNone/>
            </a:pPr>
            <a:r>
              <a:rPr lang="en-US" sz="2800" dirty="0" smtClean="0"/>
              <a:t>		5 rapes x 5 days a week for 1 year</a:t>
            </a:r>
          </a:p>
          <a:p>
            <a:pPr marL="109728" indent="0" eaLnBrk="1" hangingPunct="1">
              <a:buClr>
                <a:srgbClr val="C00000"/>
              </a:buClr>
              <a:buSzPct val="86000"/>
              <a:buNone/>
            </a:pPr>
            <a:r>
              <a:rPr lang="en-US" sz="2800" dirty="0" smtClean="0"/>
              <a:t>                      =1,300 rapes per year</a:t>
            </a:r>
          </a:p>
          <a:p>
            <a:pPr eaLnBrk="1" hangingPunct="1">
              <a:buClr>
                <a:srgbClr val="C00000"/>
              </a:buClr>
              <a:buSzPct val="86000"/>
              <a:buFont typeface="Courier New" pitchFamily="49" charset="0"/>
              <a:buChar char="o"/>
            </a:pPr>
            <a:r>
              <a:rPr lang="en-US" sz="2800" dirty="0" smtClean="0"/>
              <a:t>Beatings and torture by the buyers/rapists</a:t>
            </a:r>
          </a:p>
          <a:p>
            <a:pPr eaLnBrk="1" hangingPunct="1">
              <a:buClr>
                <a:srgbClr val="C00000"/>
              </a:buClr>
              <a:buSzPct val="86000"/>
              <a:buFont typeface="Courier New" pitchFamily="49" charset="0"/>
              <a:buChar char="o"/>
            </a:pPr>
            <a:r>
              <a:rPr lang="en-US" sz="2800" dirty="0" smtClean="0"/>
              <a:t>Beatings and sexual abuse by the trafficker/pimp</a:t>
            </a:r>
          </a:p>
          <a:p>
            <a:pPr eaLnBrk="1" hangingPunct="1">
              <a:buClr>
                <a:schemeClr val="accent1">
                  <a:lumMod val="50000"/>
                </a:schemeClr>
              </a:buClr>
              <a:buSzPct val="130000"/>
              <a:buFont typeface="Wingdings" pitchFamily="2" charset="2"/>
              <a:buChar char="§"/>
            </a:pPr>
            <a:endParaRPr lang="en-US" sz="2800" dirty="0" smtClean="0"/>
          </a:p>
        </p:txBody>
      </p:sp>
      <p:sp>
        <p:nvSpPr>
          <p:cNvPr id="32770" name="Rectangle 2"/>
          <p:cNvSpPr>
            <a:spLocks noGrp="1" noChangeArrowheads="1"/>
          </p:cNvSpPr>
          <p:nvPr>
            <p:ph type="title"/>
          </p:nvPr>
        </p:nvSpPr>
        <p:spPr/>
        <p:txBody>
          <a:bodyPr/>
          <a:lstStyle/>
          <a:p>
            <a:pPr eaLnBrk="1" hangingPunct="1"/>
            <a:r>
              <a:rPr lang="en-US" b="1" dirty="0" smtClean="0">
                <a:solidFill>
                  <a:schemeClr val="tx1"/>
                </a:solidFill>
                <a:effectLst/>
              </a:rPr>
              <a:t>Impact of DMST Trauma</a:t>
            </a:r>
          </a:p>
        </p:txBody>
      </p:sp>
      <p:cxnSp>
        <p:nvCxnSpPr>
          <p:cNvPr id="7" name="Straight Connector 6"/>
          <p:cNvCxnSpPr/>
          <p:nvPr/>
        </p:nvCxnSpPr>
        <p:spPr>
          <a:xfrm>
            <a:off x="0" y="1295400"/>
            <a:ext cx="8610600" cy="0"/>
          </a:xfrm>
          <a:prstGeom prst="line">
            <a:avLst/>
          </a:prstGeom>
          <a:ln w="76200">
            <a:solidFill>
              <a:srgbClr val="A4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pic>
        <p:nvPicPr>
          <p:cNvPr id="5" name="Picture 4" descr="Website Logo"/>
          <p:cNvPicPr>
            <a:picLocks noChangeAspect="1" noChangeArrowheads="1"/>
          </p:cNvPicPr>
          <p:nvPr/>
        </p:nvPicPr>
        <p:blipFill>
          <a:blip r:embed="rId2" cstate="print">
            <a:lum bright="-30000"/>
            <a:extLst>
              <a:ext uri="{28A0092B-C50C-407E-A947-70E740481C1C}">
                <a14:useLocalDpi xmlns:a14="http://schemas.microsoft.com/office/drawing/2010/main" val="0"/>
              </a:ext>
            </a:extLst>
          </a:blip>
          <a:srcRect/>
          <a:stretch>
            <a:fillRect/>
          </a:stretch>
        </p:blipFill>
        <p:spPr bwMode="auto">
          <a:xfrm>
            <a:off x="7810500" y="6265068"/>
            <a:ext cx="1104900" cy="39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09239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51037"/>
            <a:ext cx="8229600" cy="3840163"/>
          </a:xfrm>
        </p:spPr>
        <p:txBody>
          <a:bodyPr/>
          <a:lstStyle/>
          <a:p>
            <a:pPr>
              <a:buClr>
                <a:srgbClr val="C00000"/>
              </a:buClr>
            </a:pPr>
            <a:r>
              <a:rPr lang="en-US" dirty="0" smtClean="0"/>
              <a:t>Functions that develop from puberty to adulthood:</a:t>
            </a:r>
          </a:p>
          <a:p>
            <a:pPr lvl="1">
              <a:buClr>
                <a:srgbClr val="C00000"/>
              </a:buClr>
            </a:pPr>
            <a:r>
              <a:rPr lang="en-US" dirty="0" smtClean="0"/>
              <a:t>Self control</a:t>
            </a:r>
          </a:p>
          <a:p>
            <a:pPr lvl="1">
              <a:buClr>
                <a:srgbClr val="C00000"/>
              </a:buClr>
            </a:pPr>
            <a:r>
              <a:rPr lang="en-US" dirty="0" smtClean="0"/>
              <a:t>Judgment</a:t>
            </a:r>
          </a:p>
          <a:p>
            <a:pPr lvl="1">
              <a:buClr>
                <a:srgbClr val="C00000"/>
              </a:buClr>
            </a:pPr>
            <a:r>
              <a:rPr lang="en-US" dirty="0" smtClean="0"/>
              <a:t>Emotional control</a:t>
            </a:r>
          </a:p>
          <a:p>
            <a:pPr lvl="1">
              <a:buClr>
                <a:srgbClr val="C00000"/>
              </a:buClr>
            </a:pPr>
            <a:r>
              <a:rPr lang="en-US" dirty="0" smtClean="0"/>
              <a:t>Organization</a:t>
            </a:r>
          </a:p>
          <a:p>
            <a:pPr lvl="1">
              <a:buClr>
                <a:srgbClr val="C00000"/>
              </a:buClr>
            </a:pPr>
            <a:r>
              <a:rPr lang="en-US" dirty="0" smtClean="0"/>
              <a:t>Problem solving</a:t>
            </a:r>
          </a:p>
          <a:p>
            <a:pPr marL="0" indent="0">
              <a:buNone/>
            </a:pPr>
            <a:r>
              <a:rPr lang="en-US" dirty="0" smtClean="0"/>
              <a:t>So…what part of the brain takes control? </a:t>
            </a:r>
          </a:p>
          <a:p>
            <a:pPr marL="857250" lvl="1" indent="-457200"/>
            <a:endParaRPr lang="en-US" dirty="0"/>
          </a:p>
        </p:txBody>
      </p:sp>
      <p:sp>
        <p:nvSpPr>
          <p:cNvPr id="2" name="Title 1"/>
          <p:cNvSpPr>
            <a:spLocks noGrp="1"/>
          </p:cNvSpPr>
          <p:nvPr>
            <p:ph type="title"/>
          </p:nvPr>
        </p:nvSpPr>
        <p:spPr>
          <a:xfrm>
            <a:off x="304800" y="457200"/>
            <a:ext cx="8915400" cy="1143000"/>
          </a:xfrm>
        </p:spPr>
        <p:txBody>
          <a:bodyPr>
            <a:noAutofit/>
          </a:bodyPr>
          <a:lstStyle/>
          <a:p>
            <a:r>
              <a:rPr lang="en-US" b="1" dirty="0" smtClean="0">
                <a:solidFill>
                  <a:schemeClr val="tx1"/>
                </a:solidFill>
                <a:effectLst/>
              </a:rPr>
              <a:t>Adolescent brain</a:t>
            </a:r>
            <a:endParaRPr lang="en-US" b="1" dirty="0">
              <a:solidFill>
                <a:schemeClr val="tx1"/>
              </a:solidFill>
              <a:effectLst/>
            </a:endParaRPr>
          </a:p>
        </p:txBody>
      </p:sp>
      <p:sp>
        <p:nvSpPr>
          <p:cNvPr id="4" name="TextBox 3"/>
          <p:cNvSpPr txBox="1"/>
          <p:nvPr/>
        </p:nvSpPr>
        <p:spPr>
          <a:xfrm>
            <a:off x="5010794" y="6443990"/>
            <a:ext cx="3676006" cy="261610"/>
          </a:xfrm>
          <a:prstGeom prst="rect">
            <a:avLst/>
          </a:prstGeom>
          <a:noFill/>
        </p:spPr>
        <p:txBody>
          <a:bodyPr wrap="none" rtlCol="0">
            <a:spAutoFit/>
          </a:bodyPr>
          <a:lstStyle/>
          <a:p>
            <a:r>
              <a:rPr lang="en-US" sz="1100" dirty="0"/>
              <a:t>http://www.edinformatics.com/news/teenage_brains.htm</a:t>
            </a:r>
          </a:p>
        </p:txBody>
      </p:sp>
      <p:cxnSp>
        <p:nvCxnSpPr>
          <p:cNvPr id="5" name="Straight Connector 4"/>
          <p:cNvCxnSpPr/>
          <p:nvPr/>
        </p:nvCxnSpPr>
        <p:spPr>
          <a:xfrm>
            <a:off x="0" y="1524000"/>
            <a:ext cx="8610600" cy="0"/>
          </a:xfrm>
          <a:prstGeom prst="line">
            <a:avLst/>
          </a:prstGeom>
          <a:ln w="76200">
            <a:solidFill>
              <a:srgbClr val="A4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7328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387927" y="2057400"/>
            <a:ext cx="8229600" cy="3352800"/>
          </a:xfrm>
        </p:spPr>
        <p:txBody>
          <a:bodyPr/>
          <a:lstStyle/>
          <a:p>
            <a:pPr eaLnBrk="1" hangingPunct="1">
              <a:spcBef>
                <a:spcPts val="1200"/>
              </a:spcBef>
              <a:buClr>
                <a:srgbClr val="C00000"/>
              </a:buClr>
              <a:buSzPct val="130000"/>
              <a:buFont typeface="Arial" pitchFamily="34" charset="0"/>
              <a:buChar char="•"/>
            </a:pPr>
            <a:r>
              <a:rPr lang="en-US" sz="2800" dirty="0" smtClean="0"/>
              <a:t>Chronic traumatic experiences </a:t>
            </a:r>
            <a:r>
              <a:rPr lang="en-US" sz="2800" dirty="0" smtClean="0">
                <a:sym typeface="Wingdings" pitchFamily="2" charset="2"/>
              </a:rPr>
              <a:t> Biological &amp; Neurological processes  Psychological</a:t>
            </a:r>
            <a:r>
              <a:rPr lang="en-US" sz="2800" dirty="0">
                <a:sym typeface="Wingdings" pitchFamily="2" charset="2"/>
              </a:rPr>
              <a:t> </a:t>
            </a:r>
            <a:r>
              <a:rPr lang="en-US" sz="2800" dirty="0" smtClean="0">
                <a:sym typeface="Wingdings" pitchFamily="2" charset="2"/>
              </a:rPr>
              <a:t>&amp; Physical state responds</a:t>
            </a:r>
          </a:p>
          <a:p>
            <a:pPr eaLnBrk="1" hangingPunct="1">
              <a:spcBef>
                <a:spcPts val="1200"/>
              </a:spcBef>
              <a:buClr>
                <a:srgbClr val="C00000"/>
              </a:buClr>
              <a:buSzPct val="130000"/>
              <a:buFont typeface="Arial" pitchFamily="34" charset="0"/>
              <a:buChar char="•"/>
            </a:pPr>
            <a:r>
              <a:rPr lang="en-US" sz="2800" dirty="0" smtClean="0">
                <a:sym typeface="Wingdings" pitchFamily="2" charset="2"/>
              </a:rPr>
              <a:t>Behaviors of DMST victims are symptoms</a:t>
            </a:r>
          </a:p>
          <a:p>
            <a:pPr eaLnBrk="1" hangingPunct="1">
              <a:spcBef>
                <a:spcPts val="1200"/>
              </a:spcBef>
              <a:buClr>
                <a:srgbClr val="C00000"/>
              </a:buClr>
              <a:buSzPct val="130000"/>
              <a:buFont typeface="Arial" pitchFamily="34" charset="0"/>
              <a:buChar char="•"/>
            </a:pPr>
            <a:r>
              <a:rPr lang="en-US" sz="2800" dirty="0" smtClean="0">
                <a:sym typeface="Wingdings" pitchFamily="2" charset="2"/>
              </a:rPr>
              <a:t>Severe/Chronic Abuse in DMST = Developmental and Shock Trauma</a:t>
            </a:r>
          </a:p>
        </p:txBody>
      </p:sp>
      <p:sp>
        <p:nvSpPr>
          <p:cNvPr id="32770" name="Rectangle 2"/>
          <p:cNvSpPr>
            <a:spLocks noGrp="1" noChangeArrowheads="1"/>
          </p:cNvSpPr>
          <p:nvPr>
            <p:ph type="title"/>
          </p:nvPr>
        </p:nvSpPr>
        <p:spPr>
          <a:xfrm>
            <a:off x="190500" y="304800"/>
            <a:ext cx="8420100" cy="1371600"/>
          </a:xfrm>
        </p:spPr>
        <p:txBody>
          <a:bodyPr>
            <a:normAutofit/>
          </a:bodyPr>
          <a:lstStyle/>
          <a:p>
            <a:pPr eaLnBrk="1" hangingPunct="1"/>
            <a:r>
              <a:rPr lang="en-US" b="1" dirty="0" smtClean="0">
                <a:solidFill>
                  <a:schemeClr val="tx1"/>
                </a:solidFill>
                <a:effectLst/>
              </a:rPr>
              <a:t>Understanding Complex Trauma</a:t>
            </a:r>
          </a:p>
        </p:txBody>
      </p:sp>
      <p:cxnSp>
        <p:nvCxnSpPr>
          <p:cNvPr id="7" name="Straight Connector 6"/>
          <p:cNvCxnSpPr/>
          <p:nvPr/>
        </p:nvCxnSpPr>
        <p:spPr>
          <a:xfrm>
            <a:off x="0" y="1371600"/>
            <a:ext cx="8610600" cy="0"/>
          </a:xfrm>
          <a:prstGeom prst="line">
            <a:avLst/>
          </a:prstGeom>
          <a:ln w="76200">
            <a:solidFill>
              <a:srgbClr val="A4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pic>
        <p:nvPicPr>
          <p:cNvPr id="5" name="Picture 4" descr="Website Logo"/>
          <p:cNvPicPr>
            <a:picLocks noChangeAspect="1" noChangeArrowheads="1"/>
          </p:cNvPicPr>
          <p:nvPr/>
        </p:nvPicPr>
        <p:blipFill>
          <a:blip r:embed="rId2" cstate="print">
            <a:lum bright="-30000"/>
            <a:extLst>
              <a:ext uri="{28A0092B-C50C-407E-A947-70E740481C1C}">
                <a14:useLocalDpi xmlns:a14="http://schemas.microsoft.com/office/drawing/2010/main" val="0"/>
              </a:ext>
            </a:extLst>
          </a:blip>
          <a:srcRect/>
          <a:stretch>
            <a:fillRect/>
          </a:stretch>
        </p:blipFill>
        <p:spPr bwMode="auto">
          <a:xfrm>
            <a:off x="7810500" y="6265068"/>
            <a:ext cx="1104900" cy="39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44712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838200" y="1447800"/>
            <a:ext cx="8229600" cy="5181600"/>
          </a:xfrm>
        </p:spPr>
        <p:txBody>
          <a:bodyPr>
            <a:normAutofit lnSpcReduction="10000"/>
          </a:bodyPr>
          <a:lstStyle/>
          <a:p>
            <a:pPr eaLnBrk="1" hangingPunct="1">
              <a:buClr>
                <a:srgbClr val="C00000"/>
              </a:buClr>
              <a:buSzPct val="97000"/>
              <a:buFont typeface="Wingdings" pitchFamily="2" charset="2"/>
              <a:buChar char="§"/>
            </a:pPr>
            <a:r>
              <a:rPr lang="en-US" sz="2800" dirty="0" smtClean="0"/>
              <a:t>Panic attacks</a:t>
            </a:r>
          </a:p>
          <a:p>
            <a:pPr eaLnBrk="1" hangingPunct="1">
              <a:buClr>
                <a:srgbClr val="C00000"/>
              </a:buClr>
              <a:buSzPct val="97000"/>
              <a:buFont typeface="Wingdings" pitchFamily="2" charset="2"/>
              <a:buChar char="§"/>
            </a:pPr>
            <a:r>
              <a:rPr lang="en-US" sz="2800" dirty="0" smtClean="0"/>
              <a:t>Agoraphobia, Claustrophobia, Social phobia</a:t>
            </a:r>
          </a:p>
          <a:p>
            <a:pPr eaLnBrk="1" hangingPunct="1">
              <a:buClr>
                <a:srgbClr val="C00000"/>
              </a:buClr>
              <a:buSzPct val="97000"/>
              <a:buFont typeface="Wingdings" pitchFamily="2" charset="2"/>
              <a:buChar char="§"/>
            </a:pPr>
            <a:r>
              <a:rPr lang="en-US" sz="2800" dirty="0" smtClean="0"/>
              <a:t>Anorexia, Bulimia</a:t>
            </a:r>
          </a:p>
          <a:p>
            <a:pPr eaLnBrk="1" hangingPunct="1">
              <a:buClr>
                <a:srgbClr val="C00000"/>
              </a:buClr>
              <a:buSzPct val="97000"/>
              <a:buFont typeface="Wingdings" pitchFamily="2" charset="2"/>
              <a:buChar char="§"/>
            </a:pPr>
            <a:r>
              <a:rPr lang="en-US" sz="2800" dirty="0" smtClean="0"/>
              <a:t>Bipolar</a:t>
            </a:r>
          </a:p>
          <a:p>
            <a:pPr eaLnBrk="1" hangingPunct="1">
              <a:buClr>
                <a:srgbClr val="C00000"/>
              </a:buClr>
              <a:buSzPct val="97000"/>
              <a:buFont typeface="Wingdings" pitchFamily="2" charset="2"/>
              <a:buChar char="§"/>
            </a:pPr>
            <a:r>
              <a:rPr lang="en-US" sz="2800" dirty="0" smtClean="0"/>
              <a:t>Paranoid, avoidant, dependent, hopelessness</a:t>
            </a:r>
          </a:p>
          <a:p>
            <a:pPr eaLnBrk="1" hangingPunct="1">
              <a:buClr>
                <a:srgbClr val="C00000"/>
              </a:buClr>
              <a:buSzPct val="97000"/>
              <a:buFont typeface="Wingdings" pitchFamily="2" charset="2"/>
              <a:buChar char="§"/>
            </a:pPr>
            <a:r>
              <a:rPr lang="en-US" sz="2800" dirty="0" smtClean="0"/>
              <a:t>OCD</a:t>
            </a:r>
          </a:p>
          <a:p>
            <a:pPr eaLnBrk="1" hangingPunct="1">
              <a:buClr>
                <a:srgbClr val="C00000"/>
              </a:buClr>
              <a:buSzPct val="97000"/>
              <a:buFont typeface="Wingdings" pitchFamily="2" charset="2"/>
              <a:buChar char="§"/>
            </a:pPr>
            <a:r>
              <a:rPr lang="en-US" sz="2800" dirty="0" smtClean="0"/>
              <a:t>Insomnia, hypersomnia</a:t>
            </a:r>
          </a:p>
          <a:p>
            <a:pPr eaLnBrk="1" hangingPunct="1">
              <a:buClr>
                <a:srgbClr val="C00000"/>
              </a:buClr>
              <a:buSzPct val="97000"/>
              <a:buFont typeface="Wingdings" pitchFamily="2" charset="2"/>
              <a:buChar char="§"/>
            </a:pPr>
            <a:r>
              <a:rPr lang="en-US" sz="2800" dirty="0" smtClean="0"/>
              <a:t>Self mutilation</a:t>
            </a:r>
          </a:p>
          <a:p>
            <a:pPr eaLnBrk="1" hangingPunct="1">
              <a:buClr>
                <a:srgbClr val="C00000"/>
              </a:buClr>
              <a:buSzPct val="97000"/>
              <a:buFont typeface="Wingdings" pitchFamily="2" charset="2"/>
              <a:buChar char="§"/>
            </a:pPr>
            <a:r>
              <a:rPr lang="en-US" sz="2800" dirty="0" smtClean="0"/>
              <a:t>Substance abuse</a:t>
            </a:r>
          </a:p>
          <a:p>
            <a:pPr eaLnBrk="1" hangingPunct="1">
              <a:buClr>
                <a:srgbClr val="C00000"/>
              </a:buClr>
              <a:buSzPct val="97000"/>
              <a:buFont typeface="Wingdings" pitchFamily="2" charset="2"/>
              <a:buChar char="§"/>
            </a:pPr>
            <a:r>
              <a:rPr lang="en-US" sz="2800" dirty="0" smtClean="0"/>
              <a:t>Bed wetting, flashbacks, nightmares</a:t>
            </a:r>
          </a:p>
        </p:txBody>
      </p:sp>
      <p:sp>
        <p:nvSpPr>
          <p:cNvPr id="32770" name="Rectangle 2"/>
          <p:cNvSpPr>
            <a:spLocks noGrp="1" noChangeArrowheads="1"/>
          </p:cNvSpPr>
          <p:nvPr>
            <p:ph type="title"/>
          </p:nvPr>
        </p:nvSpPr>
        <p:spPr>
          <a:xfrm>
            <a:off x="228600" y="304800"/>
            <a:ext cx="8229600" cy="1371600"/>
          </a:xfrm>
        </p:spPr>
        <p:txBody>
          <a:bodyPr>
            <a:normAutofit/>
          </a:bodyPr>
          <a:lstStyle/>
          <a:p>
            <a:pPr eaLnBrk="1" hangingPunct="1"/>
            <a:r>
              <a:rPr lang="en-US" b="1" dirty="0" smtClean="0">
                <a:solidFill>
                  <a:schemeClr val="tx1"/>
                </a:solidFill>
                <a:effectLst/>
              </a:rPr>
              <a:t>What you see (psychological):</a:t>
            </a:r>
          </a:p>
        </p:txBody>
      </p:sp>
      <p:cxnSp>
        <p:nvCxnSpPr>
          <p:cNvPr id="7" name="Straight Connector 6"/>
          <p:cNvCxnSpPr/>
          <p:nvPr/>
        </p:nvCxnSpPr>
        <p:spPr>
          <a:xfrm>
            <a:off x="0" y="1371600"/>
            <a:ext cx="8610600" cy="0"/>
          </a:xfrm>
          <a:prstGeom prst="line">
            <a:avLst/>
          </a:prstGeom>
          <a:ln w="76200">
            <a:solidFill>
              <a:srgbClr val="A4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pic>
        <p:nvPicPr>
          <p:cNvPr id="5" name="Picture 4" descr="Website Logo"/>
          <p:cNvPicPr>
            <a:picLocks noChangeAspect="1" noChangeArrowheads="1"/>
          </p:cNvPicPr>
          <p:nvPr/>
        </p:nvPicPr>
        <p:blipFill>
          <a:blip r:embed="rId2" cstate="print">
            <a:lum bright="-30000"/>
            <a:extLst>
              <a:ext uri="{28A0092B-C50C-407E-A947-70E740481C1C}">
                <a14:useLocalDpi xmlns:a14="http://schemas.microsoft.com/office/drawing/2010/main" val="0"/>
              </a:ext>
            </a:extLst>
          </a:blip>
          <a:srcRect/>
          <a:stretch>
            <a:fillRect/>
          </a:stretch>
        </p:blipFill>
        <p:spPr bwMode="auto">
          <a:xfrm>
            <a:off x="7810500" y="6265068"/>
            <a:ext cx="1104900" cy="39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453293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609600" y="1905000"/>
            <a:ext cx="8229600" cy="3048000"/>
          </a:xfrm>
        </p:spPr>
        <p:txBody>
          <a:bodyPr/>
          <a:lstStyle/>
          <a:p>
            <a:pPr eaLnBrk="1" hangingPunct="1">
              <a:buClr>
                <a:srgbClr val="C00000"/>
              </a:buClr>
              <a:buSzPct val="130000"/>
              <a:buFont typeface="Arial" pitchFamily="34" charset="0"/>
              <a:buChar char="•"/>
            </a:pPr>
            <a:r>
              <a:rPr lang="en-US" sz="2800" dirty="0" smtClean="0"/>
              <a:t>Sexually transmitted diseases</a:t>
            </a:r>
          </a:p>
          <a:p>
            <a:pPr eaLnBrk="1" hangingPunct="1">
              <a:buClr>
                <a:srgbClr val="C00000"/>
              </a:buClr>
              <a:buSzPct val="130000"/>
              <a:buFont typeface="Arial" pitchFamily="34" charset="0"/>
              <a:buChar char="•"/>
            </a:pPr>
            <a:r>
              <a:rPr lang="en-US" sz="2800" dirty="0" smtClean="0"/>
              <a:t>Burns, scars and other signs of chronic abuse</a:t>
            </a:r>
          </a:p>
          <a:p>
            <a:pPr eaLnBrk="1" hangingPunct="1">
              <a:buClr>
                <a:srgbClr val="C00000"/>
              </a:buClr>
              <a:buSzPct val="130000"/>
              <a:buFont typeface="Arial" pitchFamily="34" charset="0"/>
              <a:buChar char="•"/>
            </a:pPr>
            <a:r>
              <a:rPr lang="en-US" sz="2800" dirty="0" smtClean="0"/>
              <a:t>Broken or missing teeth</a:t>
            </a:r>
          </a:p>
          <a:p>
            <a:pPr eaLnBrk="1" hangingPunct="1">
              <a:buClr>
                <a:srgbClr val="C00000"/>
              </a:buClr>
              <a:buSzPct val="130000"/>
              <a:buFont typeface="Arial" pitchFamily="34" charset="0"/>
              <a:buChar char="•"/>
            </a:pPr>
            <a:r>
              <a:rPr lang="en-US" sz="2800" dirty="0" smtClean="0"/>
              <a:t>Tattoos</a:t>
            </a:r>
          </a:p>
          <a:p>
            <a:pPr eaLnBrk="1" hangingPunct="1">
              <a:buClr>
                <a:srgbClr val="C00000"/>
              </a:buClr>
              <a:buSzPct val="130000"/>
              <a:buFont typeface="Arial" pitchFamily="34" charset="0"/>
              <a:buChar char="•"/>
            </a:pPr>
            <a:r>
              <a:rPr lang="en-US" sz="2800" dirty="0" smtClean="0"/>
              <a:t>Damage to sexual organs</a:t>
            </a:r>
          </a:p>
          <a:p>
            <a:pPr eaLnBrk="1" hangingPunct="1">
              <a:buClr>
                <a:schemeClr val="accent1">
                  <a:lumMod val="50000"/>
                </a:schemeClr>
              </a:buClr>
              <a:buSzPct val="130000"/>
              <a:buFont typeface="Wingdings" pitchFamily="2" charset="2"/>
              <a:buChar char="§"/>
            </a:pPr>
            <a:endParaRPr lang="en-US" sz="2800" dirty="0" smtClean="0"/>
          </a:p>
          <a:p>
            <a:pPr eaLnBrk="1" hangingPunct="1">
              <a:buClr>
                <a:schemeClr val="accent1">
                  <a:lumMod val="50000"/>
                </a:schemeClr>
              </a:buClr>
              <a:buSzPct val="130000"/>
              <a:buFont typeface="Wingdings" pitchFamily="2" charset="2"/>
              <a:buChar char="§"/>
            </a:pPr>
            <a:endParaRPr lang="en-US" sz="2800" dirty="0" smtClean="0"/>
          </a:p>
          <a:p>
            <a:pPr eaLnBrk="1" hangingPunct="1">
              <a:buClr>
                <a:schemeClr val="accent1">
                  <a:lumMod val="50000"/>
                </a:schemeClr>
              </a:buClr>
              <a:buSzPct val="130000"/>
              <a:buFont typeface="Wingdings" pitchFamily="2" charset="2"/>
              <a:buChar char="§"/>
            </a:pPr>
            <a:endParaRPr lang="en-US" sz="2800" dirty="0" smtClean="0"/>
          </a:p>
        </p:txBody>
      </p:sp>
      <p:sp>
        <p:nvSpPr>
          <p:cNvPr id="32770" name="Rectangle 2"/>
          <p:cNvSpPr>
            <a:spLocks noGrp="1" noChangeArrowheads="1"/>
          </p:cNvSpPr>
          <p:nvPr>
            <p:ph type="title"/>
          </p:nvPr>
        </p:nvSpPr>
        <p:spPr>
          <a:xfrm>
            <a:off x="457200" y="304800"/>
            <a:ext cx="8229600" cy="1371600"/>
          </a:xfrm>
        </p:spPr>
        <p:txBody>
          <a:bodyPr>
            <a:normAutofit/>
          </a:bodyPr>
          <a:lstStyle/>
          <a:p>
            <a:pPr eaLnBrk="1" hangingPunct="1"/>
            <a:r>
              <a:rPr lang="en-US" b="1" dirty="0" smtClean="0">
                <a:solidFill>
                  <a:schemeClr val="tx1"/>
                </a:solidFill>
                <a:effectLst/>
              </a:rPr>
              <a:t>What you see (physical):</a:t>
            </a:r>
          </a:p>
        </p:txBody>
      </p:sp>
      <p:cxnSp>
        <p:nvCxnSpPr>
          <p:cNvPr id="7" name="Straight Connector 6"/>
          <p:cNvCxnSpPr/>
          <p:nvPr/>
        </p:nvCxnSpPr>
        <p:spPr>
          <a:xfrm>
            <a:off x="0" y="1371600"/>
            <a:ext cx="8610600" cy="0"/>
          </a:xfrm>
          <a:prstGeom prst="line">
            <a:avLst/>
          </a:prstGeom>
          <a:ln w="76200">
            <a:solidFill>
              <a:srgbClr val="A4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pic>
        <p:nvPicPr>
          <p:cNvPr id="5" name="Picture 4" descr="Website Logo"/>
          <p:cNvPicPr>
            <a:picLocks noChangeAspect="1" noChangeArrowheads="1"/>
          </p:cNvPicPr>
          <p:nvPr/>
        </p:nvPicPr>
        <p:blipFill>
          <a:blip r:embed="rId2" cstate="print">
            <a:lum bright="-30000"/>
            <a:extLst>
              <a:ext uri="{28A0092B-C50C-407E-A947-70E740481C1C}">
                <a14:useLocalDpi xmlns:a14="http://schemas.microsoft.com/office/drawing/2010/main" val="0"/>
              </a:ext>
            </a:extLst>
          </a:blip>
          <a:srcRect/>
          <a:stretch>
            <a:fillRect/>
          </a:stretch>
        </p:blipFill>
        <p:spPr bwMode="auto">
          <a:xfrm>
            <a:off x="7810500" y="6265068"/>
            <a:ext cx="1104900" cy="39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02087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381000" y="2209800"/>
            <a:ext cx="8382000" cy="3581400"/>
          </a:xfrm>
        </p:spPr>
        <p:txBody>
          <a:bodyPr/>
          <a:lstStyle/>
          <a:p>
            <a:pPr eaLnBrk="1" hangingPunct="1">
              <a:spcBef>
                <a:spcPts val="600"/>
              </a:spcBef>
              <a:buClr>
                <a:srgbClr val="C00000"/>
              </a:buClr>
            </a:pPr>
            <a:r>
              <a:rPr lang="en-US" dirty="0" smtClean="0"/>
              <a:t>Victims are “in love” with their abusers (trauma bonds)</a:t>
            </a:r>
          </a:p>
          <a:p>
            <a:pPr eaLnBrk="1" hangingPunct="1">
              <a:spcBef>
                <a:spcPts val="600"/>
              </a:spcBef>
              <a:buClr>
                <a:srgbClr val="C00000"/>
              </a:buClr>
            </a:pPr>
            <a:r>
              <a:rPr lang="en-US" dirty="0" smtClean="0"/>
              <a:t>Loyalty: He’s not a pimp, he’s my boyfriend </a:t>
            </a:r>
          </a:p>
          <a:p>
            <a:pPr eaLnBrk="1" hangingPunct="1">
              <a:spcBef>
                <a:spcPts val="600"/>
              </a:spcBef>
              <a:buClr>
                <a:srgbClr val="C00000"/>
              </a:buClr>
            </a:pPr>
            <a:r>
              <a:rPr lang="en-US" dirty="0" smtClean="0"/>
              <a:t>Not “wanting” help</a:t>
            </a:r>
          </a:p>
          <a:p>
            <a:pPr eaLnBrk="1" hangingPunct="1">
              <a:spcBef>
                <a:spcPts val="600"/>
              </a:spcBef>
              <a:buClr>
                <a:srgbClr val="C00000"/>
              </a:buClr>
            </a:pPr>
            <a:r>
              <a:rPr lang="en-US" dirty="0" smtClean="0"/>
              <a:t>Victims blame themselves, believe it was a choice</a:t>
            </a:r>
          </a:p>
          <a:p>
            <a:pPr eaLnBrk="1" hangingPunct="1">
              <a:spcBef>
                <a:spcPts val="600"/>
              </a:spcBef>
              <a:buClr>
                <a:srgbClr val="C00000"/>
              </a:buClr>
            </a:pPr>
            <a:r>
              <a:rPr lang="en-US" dirty="0" smtClean="0"/>
              <a:t>Returning to abuser/returning to “the life”</a:t>
            </a:r>
          </a:p>
          <a:p>
            <a:pPr eaLnBrk="1" hangingPunct="1"/>
            <a:endParaRPr lang="en-US" dirty="0" smtClean="0"/>
          </a:p>
        </p:txBody>
      </p:sp>
      <p:sp>
        <p:nvSpPr>
          <p:cNvPr id="33794" name="Rectangle 2"/>
          <p:cNvSpPr>
            <a:spLocks noGrp="1" noChangeArrowheads="1"/>
          </p:cNvSpPr>
          <p:nvPr>
            <p:ph type="title"/>
          </p:nvPr>
        </p:nvSpPr>
        <p:spPr>
          <a:xfrm>
            <a:off x="381000" y="457200"/>
            <a:ext cx="8458200" cy="1371600"/>
          </a:xfrm>
        </p:spPr>
        <p:txBody>
          <a:bodyPr>
            <a:normAutofit/>
          </a:bodyPr>
          <a:lstStyle/>
          <a:p>
            <a:pPr eaLnBrk="1" hangingPunct="1"/>
            <a:r>
              <a:rPr lang="en-US" b="1" dirty="0" smtClean="0">
                <a:solidFill>
                  <a:schemeClr val="tx1"/>
                </a:solidFill>
                <a:effectLst/>
              </a:rPr>
              <a:t>Initial Barriers to Healing/Restoration</a:t>
            </a:r>
          </a:p>
        </p:txBody>
      </p:sp>
      <p:cxnSp>
        <p:nvCxnSpPr>
          <p:cNvPr id="7" name="Straight Connector 6"/>
          <p:cNvCxnSpPr/>
          <p:nvPr/>
        </p:nvCxnSpPr>
        <p:spPr>
          <a:xfrm>
            <a:off x="0" y="1828800"/>
            <a:ext cx="8610600" cy="0"/>
          </a:xfrm>
          <a:prstGeom prst="line">
            <a:avLst/>
          </a:prstGeom>
          <a:ln w="76200">
            <a:solidFill>
              <a:srgbClr val="A4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pic>
        <p:nvPicPr>
          <p:cNvPr id="5" name="Picture 4" descr="Website Logo"/>
          <p:cNvPicPr>
            <a:picLocks noChangeAspect="1" noChangeArrowheads="1"/>
          </p:cNvPicPr>
          <p:nvPr/>
        </p:nvPicPr>
        <p:blipFill>
          <a:blip r:embed="rId2" cstate="print">
            <a:lum bright="-30000"/>
            <a:extLst>
              <a:ext uri="{28A0092B-C50C-407E-A947-70E740481C1C}">
                <a14:useLocalDpi xmlns:a14="http://schemas.microsoft.com/office/drawing/2010/main" val="0"/>
              </a:ext>
            </a:extLst>
          </a:blip>
          <a:srcRect/>
          <a:stretch>
            <a:fillRect/>
          </a:stretch>
        </p:blipFill>
        <p:spPr bwMode="auto">
          <a:xfrm>
            <a:off x="7810500" y="6265068"/>
            <a:ext cx="1104900" cy="39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68742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457200" y="1981200"/>
            <a:ext cx="8229600" cy="3429000"/>
          </a:xfrm>
        </p:spPr>
        <p:txBody>
          <a:bodyPr>
            <a:normAutofit/>
          </a:bodyPr>
          <a:lstStyle/>
          <a:p>
            <a:pPr eaLnBrk="1" hangingPunct="1">
              <a:lnSpc>
                <a:spcPct val="150000"/>
              </a:lnSpc>
              <a:buClr>
                <a:srgbClr val="C00000"/>
              </a:buClr>
            </a:pPr>
            <a:r>
              <a:rPr lang="en-US" dirty="0" smtClean="0"/>
              <a:t>Rebelling against rules and structure</a:t>
            </a:r>
          </a:p>
          <a:p>
            <a:pPr eaLnBrk="1" hangingPunct="1">
              <a:lnSpc>
                <a:spcPct val="150000"/>
              </a:lnSpc>
              <a:buClr>
                <a:srgbClr val="C00000"/>
              </a:buClr>
            </a:pPr>
            <a:r>
              <a:rPr lang="en-US" dirty="0" smtClean="0"/>
              <a:t>Lack of trust leads to lying, manipulation</a:t>
            </a:r>
          </a:p>
          <a:p>
            <a:pPr eaLnBrk="1" hangingPunct="1">
              <a:buClr>
                <a:srgbClr val="C00000"/>
              </a:buClr>
            </a:pPr>
            <a:r>
              <a:rPr lang="en-US" dirty="0" smtClean="0"/>
              <a:t>Sexual confusion: Am I gay? Straight? What’s appropriate sexual behavior?</a:t>
            </a:r>
          </a:p>
          <a:p>
            <a:pPr eaLnBrk="1" hangingPunct="1">
              <a:lnSpc>
                <a:spcPct val="150000"/>
              </a:lnSpc>
              <a:buClr>
                <a:srgbClr val="C00000"/>
              </a:buClr>
            </a:pPr>
            <a:r>
              <a:rPr lang="en-US" dirty="0" smtClean="0"/>
              <a:t>Glamorizing the exploitation </a:t>
            </a:r>
          </a:p>
          <a:p>
            <a:pPr marL="0" indent="0" eaLnBrk="1" hangingPunct="1">
              <a:buNone/>
            </a:pPr>
            <a:endParaRPr lang="en-US" dirty="0" smtClean="0"/>
          </a:p>
          <a:p>
            <a:pPr eaLnBrk="1" hangingPunct="1"/>
            <a:endParaRPr lang="en-US" dirty="0" smtClean="0"/>
          </a:p>
          <a:p>
            <a:pPr eaLnBrk="1" hangingPunct="1"/>
            <a:endParaRPr lang="en-US" dirty="0" smtClean="0"/>
          </a:p>
          <a:p>
            <a:pPr eaLnBrk="1" hangingPunct="1"/>
            <a:endParaRPr lang="en-US" dirty="0" smtClean="0"/>
          </a:p>
        </p:txBody>
      </p:sp>
      <p:sp>
        <p:nvSpPr>
          <p:cNvPr id="33794" name="Rectangle 2"/>
          <p:cNvSpPr>
            <a:spLocks noGrp="1" noChangeArrowheads="1"/>
          </p:cNvSpPr>
          <p:nvPr>
            <p:ph type="title"/>
          </p:nvPr>
        </p:nvSpPr>
        <p:spPr>
          <a:xfrm>
            <a:off x="381000" y="457200"/>
            <a:ext cx="8458200" cy="1371600"/>
          </a:xfrm>
        </p:spPr>
        <p:txBody>
          <a:bodyPr>
            <a:normAutofit/>
          </a:bodyPr>
          <a:lstStyle/>
          <a:p>
            <a:pPr eaLnBrk="1" hangingPunct="1"/>
            <a:r>
              <a:rPr lang="en-US" b="1" dirty="0" smtClean="0">
                <a:solidFill>
                  <a:schemeClr val="tx1"/>
                </a:solidFill>
                <a:effectLst/>
              </a:rPr>
              <a:t>(Cont..)</a:t>
            </a:r>
          </a:p>
        </p:txBody>
      </p:sp>
      <p:cxnSp>
        <p:nvCxnSpPr>
          <p:cNvPr id="7" name="Straight Connector 6"/>
          <p:cNvCxnSpPr/>
          <p:nvPr/>
        </p:nvCxnSpPr>
        <p:spPr>
          <a:xfrm>
            <a:off x="0" y="1524000"/>
            <a:ext cx="8610600" cy="0"/>
          </a:xfrm>
          <a:prstGeom prst="line">
            <a:avLst/>
          </a:prstGeom>
          <a:ln w="76200">
            <a:solidFill>
              <a:srgbClr val="A4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pic>
        <p:nvPicPr>
          <p:cNvPr id="5" name="Picture 4" descr="Website Logo"/>
          <p:cNvPicPr>
            <a:picLocks noChangeAspect="1" noChangeArrowheads="1"/>
          </p:cNvPicPr>
          <p:nvPr/>
        </p:nvPicPr>
        <p:blipFill>
          <a:blip r:embed="rId2" cstate="print">
            <a:lum bright="-30000"/>
            <a:extLst>
              <a:ext uri="{28A0092B-C50C-407E-A947-70E740481C1C}">
                <a14:useLocalDpi xmlns:a14="http://schemas.microsoft.com/office/drawing/2010/main" val="0"/>
              </a:ext>
            </a:extLst>
          </a:blip>
          <a:srcRect/>
          <a:stretch>
            <a:fillRect/>
          </a:stretch>
        </p:blipFill>
        <p:spPr bwMode="auto">
          <a:xfrm>
            <a:off x="7810500" y="6265068"/>
            <a:ext cx="1104900" cy="39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9655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457200" y="1874837"/>
            <a:ext cx="8229600" cy="3459163"/>
          </a:xfrm>
        </p:spPr>
        <p:txBody>
          <a:bodyPr/>
          <a:lstStyle/>
          <a:p>
            <a:pPr eaLnBrk="1" hangingPunct="1"/>
            <a:r>
              <a:rPr lang="en-US" sz="2800" dirty="0" smtClean="0"/>
              <a:t>Federal TVPA: </a:t>
            </a:r>
          </a:p>
          <a:p>
            <a:pPr lvl="1" eaLnBrk="1" hangingPunct="1"/>
            <a:r>
              <a:rPr lang="en-US" sz="2400" dirty="0" smtClean="0"/>
              <a:t>Any youth under the age of 18 involved in a commercial sex act</a:t>
            </a:r>
          </a:p>
          <a:p>
            <a:pPr lvl="1" eaLnBrk="1" hangingPunct="1"/>
            <a:r>
              <a:rPr lang="en-US" sz="2400" dirty="0" smtClean="0"/>
              <a:t>Anything of value given to or received by any person (money, food, shelter)</a:t>
            </a:r>
          </a:p>
          <a:p>
            <a:pPr lvl="1" eaLnBrk="1" hangingPunct="1"/>
            <a:r>
              <a:rPr lang="en-US" sz="2400" dirty="0" smtClean="0"/>
              <a:t>Survivors of DMST should not be held responsible for crimes committed during the course of their exploitation</a:t>
            </a:r>
          </a:p>
        </p:txBody>
      </p:sp>
      <p:sp>
        <p:nvSpPr>
          <p:cNvPr id="13314" name="Rectangle 2"/>
          <p:cNvSpPr>
            <a:spLocks noGrp="1" noChangeArrowheads="1"/>
          </p:cNvSpPr>
          <p:nvPr>
            <p:ph type="title"/>
          </p:nvPr>
        </p:nvSpPr>
        <p:spPr>
          <a:xfrm>
            <a:off x="457200" y="274638"/>
            <a:ext cx="5029200" cy="1143000"/>
          </a:xfrm>
        </p:spPr>
        <p:txBody>
          <a:bodyPr/>
          <a:lstStyle/>
          <a:p>
            <a:pPr eaLnBrk="1" hangingPunct="1"/>
            <a:r>
              <a:rPr lang="en-US" b="1" dirty="0" smtClean="0">
                <a:solidFill>
                  <a:schemeClr val="tx1"/>
                </a:solidFill>
                <a:effectLst/>
              </a:rPr>
              <a:t>DMST Defined</a:t>
            </a:r>
          </a:p>
        </p:txBody>
      </p:sp>
      <p:cxnSp>
        <p:nvCxnSpPr>
          <p:cNvPr id="7" name="Straight Connector 6"/>
          <p:cNvCxnSpPr/>
          <p:nvPr/>
        </p:nvCxnSpPr>
        <p:spPr>
          <a:xfrm>
            <a:off x="0" y="1524000"/>
            <a:ext cx="8610600" cy="0"/>
          </a:xfrm>
          <a:prstGeom prst="line">
            <a:avLst/>
          </a:prstGeom>
          <a:ln w="76200">
            <a:solidFill>
              <a:srgbClr val="A4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pic>
        <p:nvPicPr>
          <p:cNvPr id="5" name="Picture 4" descr="Website Logo"/>
          <p:cNvPicPr>
            <a:picLocks noChangeAspect="1" noChangeArrowheads="1"/>
          </p:cNvPicPr>
          <p:nvPr/>
        </p:nvPicPr>
        <p:blipFill>
          <a:blip r:embed="rId3" cstate="print">
            <a:lum bright="-30000"/>
            <a:extLst>
              <a:ext uri="{28A0092B-C50C-407E-A947-70E740481C1C}">
                <a14:useLocalDpi xmlns:a14="http://schemas.microsoft.com/office/drawing/2010/main" val="0"/>
              </a:ext>
            </a:extLst>
          </a:blip>
          <a:srcRect/>
          <a:stretch>
            <a:fillRect/>
          </a:stretch>
        </p:blipFill>
        <p:spPr bwMode="auto">
          <a:xfrm>
            <a:off x="7810500" y="6265068"/>
            <a:ext cx="1104900" cy="39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animEffect transition="in" filter="randombar(horizontal)">
                                      <p:cBhvr>
                                        <p:cTn id="7" dur="500"/>
                                        <p:tgtEl>
                                          <p:spTgt spid="133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3315">
                                            <p:txEl>
                                              <p:pRg st="2" end="2"/>
                                            </p:txEl>
                                          </p:spTgt>
                                        </p:tgtEl>
                                        <p:attrNameLst>
                                          <p:attrName>style.visibility</p:attrName>
                                        </p:attrNameLst>
                                      </p:cBhvr>
                                      <p:to>
                                        <p:strVal val="visible"/>
                                      </p:to>
                                    </p:set>
                                    <p:animEffect transition="in" filter="randombar(horizontal)">
                                      <p:cBhvr>
                                        <p:cTn id="12" dur="500"/>
                                        <p:tgtEl>
                                          <p:spTgt spid="133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3315">
                                            <p:txEl>
                                              <p:pRg st="3" end="3"/>
                                            </p:txEl>
                                          </p:spTgt>
                                        </p:tgtEl>
                                        <p:attrNameLst>
                                          <p:attrName>style.visibility</p:attrName>
                                        </p:attrNameLst>
                                      </p:cBhvr>
                                      <p:to>
                                        <p:strVal val="visible"/>
                                      </p:to>
                                    </p:set>
                                    <p:animEffect transition="in" filter="randombar(horizontal)">
                                      <p:cBhvr>
                                        <p:cTn id="17" dur="500"/>
                                        <p:tgtEl>
                                          <p:spTgt spid="13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228600" y="304800"/>
            <a:ext cx="6477000" cy="1371600"/>
          </a:xfrm>
        </p:spPr>
        <p:txBody>
          <a:bodyPr/>
          <a:lstStyle/>
          <a:p>
            <a:pPr eaLnBrk="1" hangingPunct="1"/>
            <a:r>
              <a:rPr lang="en-US" sz="4000" b="1" dirty="0" smtClean="0">
                <a:solidFill>
                  <a:schemeClr val="tx1"/>
                </a:solidFill>
                <a:effectLst/>
              </a:rPr>
              <a:t>Force, Fraud, Coercion</a:t>
            </a:r>
          </a:p>
        </p:txBody>
      </p:sp>
      <p:sp>
        <p:nvSpPr>
          <p:cNvPr id="11267" name="Content Placeholder 2"/>
          <p:cNvSpPr>
            <a:spLocks noGrp="1"/>
          </p:cNvSpPr>
          <p:nvPr>
            <p:ph idx="4294967295"/>
          </p:nvPr>
        </p:nvSpPr>
        <p:spPr>
          <a:xfrm>
            <a:off x="533400" y="1798638"/>
            <a:ext cx="8229600" cy="3840162"/>
          </a:xfrm>
        </p:spPr>
        <p:txBody>
          <a:bodyPr>
            <a:normAutofit/>
          </a:bodyPr>
          <a:lstStyle/>
          <a:p>
            <a:pPr eaLnBrk="1" hangingPunct="1">
              <a:lnSpc>
                <a:spcPct val="90000"/>
              </a:lnSpc>
              <a:defRPr/>
            </a:pPr>
            <a:r>
              <a:rPr lang="en-US" sz="2800" i="1" dirty="0" smtClean="0"/>
              <a:t>Force</a:t>
            </a:r>
            <a:r>
              <a:rPr lang="en-US" sz="2800" dirty="0" smtClean="0"/>
              <a:t>:</a:t>
            </a:r>
          </a:p>
          <a:p>
            <a:pPr lvl="1" eaLnBrk="1" hangingPunct="1">
              <a:lnSpc>
                <a:spcPct val="90000"/>
              </a:lnSpc>
              <a:buFont typeface="Calibri" pitchFamily="34" charset="0"/>
              <a:buChar char="‐"/>
              <a:defRPr/>
            </a:pPr>
            <a:r>
              <a:rPr lang="en-US" dirty="0" smtClean="0"/>
              <a:t>Physical restraint, bodily harm (physical or sexual), or confinement</a:t>
            </a:r>
          </a:p>
          <a:p>
            <a:pPr eaLnBrk="1" hangingPunct="1">
              <a:lnSpc>
                <a:spcPct val="90000"/>
              </a:lnSpc>
              <a:defRPr/>
            </a:pPr>
            <a:r>
              <a:rPr lang="en-US" sz="2800" i="1" dirty="0" smtClean="0"/>
              <a:t>Fraud</a:t>
            </a:r>
            <a:r>
              <a:rPr lang="en-US" sz="2800" dirty="0" smtClean="0"/>
              <a:t>:</a:t>
            </a:r>
          </a:p>
          <a:p>
            <a:pPr lvl="1" eaLnBrk="1" hangingPunct="1">
              <a:lnSpc>
                <a:spcPct val="90000"/>
              </a:lnSpc>
              <a:buFont typeface="Calibri" pitchFamily="34" charset="0"/>
              <a:buChar char="‐"/>
              <a:defRPr/>
            </a:pPr>
            <a:r>
              <a:rPr lang="en-US" dirty="0" smtClean="0"/>
              <a:t>Deceitful employment offers or work conditions, false promises, or withholding wages</a:t>
            </a:r>
          </a:p>
          <a:p>
            <a:pPr eaLnBrk="1" hangingPunct="1">
              <a:lnSpc>
                <a:spcPct val="90000"/>
              </a:lnSpc>
              <a:defRPr/>
            </a:pPr>
            <a:r>
              <a:rPr lang="en-US" sz="2800" i="1" dirty="0" smtClean="0"/>
              <a:t>Coercion</a:t>
            </a:r>
            <a:r>
              <a:rPr lang="en-US" sz="2800" dirty="0" smtClean="0"/>
              <a:t>: </a:t>
            </a:r>
          </a:p>
          <a:p>
            <a:pPr lvl="1" eaLnBrk="1" hangingPunct="1">
              <a:lnSpc>
                <a:spcPct val="90000"/>
              </a:lnSpc>
              <a:buFont typeface="Calibri" pitchFamily="34" charset="0"/>
              <a:buChar char="‐"/>
              <a:defRPr/>
            </a:pPr>
            <a:r>
              <a:rPr lang="en-US" dirty="0" smtClean="0"/>
              <a:t>Threats of serious harm, bodily harm against </a:t>
            </a:r>
            <a:r>
              <a:rPr lang="en-US" i="1" dirty="0" smtClean="0"/>
              <a:t>any </a:t>
            </a:r>
            <a:r>
              <a:rPr lang="en-US" dirty="0" smtClean="0"/>
              <a:t>person, abuse of legal process, withholding legal documents, creating a climate of fear</a:t>
            </a:r>
          </a:p>
          <a:p>
            <a:pPr lvl="1" eaLnBrk="1" hangingPunct="1">
              <a:lnSpc>
                <a:spcPct val="90000"/>
              </a:lnSpc>
              <a:defRPr/>
            </a:pPr>
            <a:endParaRPr lang="en-US" sz="2600" dirty="0" smtClean="0"/>
          </a:p>
        </p:txBody>
      </p:sp>
      <p:cxnSp>
        <p:nvCxnSpPr>
          <p:cNvPr id="7" name="Straight Connector 6"/>
          <p:cNvCxnSpPr/>
          <p:nvPr/>
        </p:nvCxnSpPr>
        <p:spPr>
          <a:xfrm>
            <a:off x="0" y="1371600"/>
            <a:ext cx="8610600" cy="0"/>
          </a:xfrm>
          <a:prstGeom prst="line">
            <a:avLst/>
          </a:prstGeom>
          <a:ln w="76200">
            <a:solidFill>
              <a:srgbClr val="A4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pic>
        <p:nvPicPr>
          <p:cNvPr id="5" name="Picture 4" descr="Website Logo"/>
          <p:cNvPicPr>
            <a:picLocks noChangeAspect="1" noChangeArrowheads="1"/>
          </p:cNvPicPr>
          <p:nvPr/>
        </p:nvPicPr>
        <p:blipFill>
          <a:blip r:embed="rId3" cstate="print">
            <a:lum bright="-30000"/>
            <a:extLst>
              <a:ext uri="{28A0092B-C50C-407E-A947-70E740481C1C}">
                <a14:useLocalDpi xmlns:a14="http://schemas.microsoft.com/office/drawing/2010/main" val="0"/>
              </a:ext>
            </a:extLst>
          </a:blip>
          <a:srcRect/>
          <a:stretch>
            <a:fillRect/>
          </a:stretch>
        </p:blipFill>
        <p:spPr bwMode="auto">
          <a:xfrm>
            <a:off x="7810500" y="6265068"/>
            <a:ext cx="1104900" cy="39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2000"/>
                                        <p:tgtEl>
                                          <p:spTgt spid="1126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267">
                                            <p:txEl>
                                              <p:pRg st="1" end="1"/>
                                            </p:txEl>
                                          </p:spTgt>
                                        </p:tgtEl>
                                        <p:attrNameLst>
                                          <p:attrName>style.visibility</p:attrName>
                                        </p:attrNameLst>
                                      </p:cBhvr>
                                      <p:to>
                                        <p:strVal val="visible"/>
                                      </p:to>
                                    </p:set>
                                    <p:animEffect transition="in" filter="fade">
                                      <p:cBhvr>
                                        <p:cTn id="10" dur="2000"/>
                                        <p:tgtEl>
                                          <p:spTgt spid="1126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animEffect transition="in" filter="fade">
                                      <p:cBhvr>
                                        <p:cTn id="15" dur="2000"/>
                                        <p:tgtEl>
                                          <p:spTgt spid="11267">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267">
                                            <p:txEl>
                                              <p:pRg st="3" end="3"/>
                                            </p:txEl>
                                          </p:spTgt>
                                        </p:tgtEl>
                                        <p:attrNameLst>
                                          <p:attrName>style.visibility</p:attrName>
                                        </p:attrNameLst>
                                      </p:cBhvr>
                                      <p:to>
                                        <p:strVal val="visible"/>
                                      </p:to>
                                    </p:set>
                                    <p:animEffect transition="in" filter="fade">
                                      <p:cBhvr>
                                        <p:cTn id="18" dur="2000"/>
                                        <p:tgtEl>
                                          <p:spTgt spid="11267">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1267">
                                            <p:txEl>
                                              <p:pRg st="4" end="4"/>
                                            </p:txEl>
                                          </p:spTgt>
                                        </p:tgtEl>
                                        <p:attrNameLst>
                                          <p:attrName>style.visibility</p:attrName>
                                        </p:attrNameLst>
                                      </p:cBhvr>
                                      <p:to>
                                        <p:strVal val="visible"/>
                                      </p:to>
                                    </p:set>
                                    <p:animEffect transition="in" filter="fade">
                                      <p:cBhvr>
                                        <p:cTn id="23" dur="2000"/>
                                        <p:tgtEl>
                                          <p:spTgt spid="11267">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1267">
                                            <p:txEl>
                                              <p:pRg st="5" end="5"/>
                                            </p:txEl>
                                          </p:spTgt>
                                        </p:tgtEl>
                                        <p:attrNameLst>
                                          <p:attrName>style.visibility</p:attrName>
                                        </p:attrNameLst>
                                      </p:cBhvr>
                                      <p:to>
                                        <p:strVal val="visible"/>
                                      </p:to>
                                    </p:set>
                                    <p:animEffect transition="in" filter="fade">
                                      <p:cBhvr>
                                        <p:cTn id="26" dur="2000"/>
                                        <p:tgtEl>
                                          <p:spTgt spid="112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TOTAL CASES &amp;</a:t>
            </a:r>
            <a:r>
              <a:rPr lang="en-US" dirty="0" smtClean="0"/>
              <a:t>VICTIMS</a:t>
            </a:r>
            <a:endParaRPr lang="en-US" dirty="0"/>
          </a:p>
        </p:txBody>
      </p:sp>
      <p:sp>
        <p:nvSpPr>
          <p:cNvPr id="3" name="Content Placeholder 2"/>
          <p:cNvSpPr>
            <a:spLocks noGrp="1"/>
          </p:cNvSpPr>
          <p:nvPr>
            <p:ph idx="1"/>
          </p:nvPr>
        </p:nvSpPr>
        <p:spPr/>
        <p:txBody>
          <a:bodyPr>
            <a:normAutofit lnSpcReduction="10000"/>
          </a:bodyPr>
          <a:lstStyle/>
          <a:p>
            <a:endParaRPr lang="en-US" dirty="0"/>
          </a:p>
          <a:p>
            <a:pPr marL="109728" indent="0">
              <a:buNone/>
            </a:pPr>
            <a:r>
              <a:rPr lang="en-US" dirty="0" smtClean="0"/>
              <a:t>From </a:t>
            </a:r>
            <a:r>
              <a:rPr lang="en-US" dirty="0"/>
              <a:t>FY 2011 to the present, the United States Attorney’s Office for the Eastern District of Virginia (Alexandria Division) has prosecuted 21 total cases against 38 defendants engaged in human trafficking and closely related conduct throughout northern Virginia. These cases involved at least 37 juvenile victims of sex trafficking, over 260 adult victims of prostitution and sexual exploitation, and 2 adult victims of forced labor. </a:t>
            </a:r>
            <a:endParaRPr lang="en-US" dirty="0"/>
          </a:p>
        </p:txBody>
      </p:sp>
    </p:spTree>
    <p:extLst>
      <p:ext uri="{BB962C8B-B14F-4D97-AF65-F5344CB8AC3E}">
        <p14:creationId xmlns:p14="http://schemas.microsoft.com/office/powerpoint/2010/main" val="10556775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endParaRPr lang="en-US" dirty="0"/>
          </a:p>
          <a:p>
            <a:pPr marL="109728" indent="0">
              <a:buNone/>
            </a:pPr>
            <a:r>
              <a:rPr lang="en-US" b="1" dirty="0" smtClean="0"/>
              <a:t>GANG-CONTROLLED </a:t>
            </a:r>
            <a:r>
              <a:rPr lang="en-US" b="1" dirty="0"/>
              <a:t>SEX TRAFFICKING</a:t>
            </a:r>
            <a:r>
              <a:rPr lang="en-US" dirty="0"/>
              <a:t>U</a:t>
            </a:r>
            <a:r>
              <a:rPr lang="en-US" b="1" dirty="0"/>
              <a:t>: </a:t>
            </a:r>
            <a:endParaRPr lang="en-US" dirty="0"/>
          </a:p>
          <a:p>
            <a:r>
              <a:rPr lang="en-US" dirty="0"/>
              <a:t>8 of the cases involved gang-controlled sex trafficking with 12 total defendants, at least 27 confirmed juvenile victims and 10 adult victims, and sentences imposed from life imprisonment to 50, 40, and 10-25 years in prison. </a:t>
            </a:r>
            <a:endParaRPr lang="en-US" dirty="0" smtClean="0"/>
          </a:p>
          <a:p>
            <a:pPr marL="109728" indent="0">
              <a:buNone/>
            </a:pPr>
            <a:endParaRPr lang="en-US" b="1" dirty="0"/>
          </a:p>
          <a:p>
            <a:pPr marL="109728" indent="0">
              <a:buNone/>
            </a:pPr>
            <a:r>
              <a:rPr lang="en-US" b="1" dirty="0" smtClean="0"/>
              <a:t>INTERSTATE </a:t>
            </a:r>
            <a:r>
              <a:rPr lang="en-US" b="1" dirty="0"/>
              <a:t>PROSTITUTION</a:t>
            </a:r>
            <a:r>
              <a:rPr lang="en-US" dirty="0"/>
              <a:t>U</a:t>
            </a:r>
            <a:r>
              <a:rPr lang="en-US" b="1" dirty="0"/>
              <a:t>: </a:t>
            </a:r>
            <a:endParaRPr lang="en-US" dirty="0"/>
          </a:p>
          <a:p>
            <a:r>
              <a:rPr lang="en-US" dirty="0"/>
              <a:t>10 of the cases involved sex trafficking or interstate prostitution unconnected to gangs, with at least 10 confirmed juvenile victims and over 250 adult victims of prostitution or sexual exploitation. </a:t>
            </a: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689557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endParaRPr lang="en-US" dirty="0"/>
          </a:p>
          <a:p>
            <a:pPr marL="109728" indent="0">
              <a:buNone/>
            </a:pPr>
            <a:r>
              <a:rPr lang="en-US" b="1" dirty="0" smtClean="0"/>
              <a:t>TRAFFICKING-RELATED CASES: </a:t>
            </a:r>
            <a:endParaRPr lang="en-US" dirty="0"/>
          </a:p>
          <a:p>
            <a:r>
              <a:rPr lang="en-US" dirty="0"/>
              <a:t>8 of the cases involved trafficking “related” prosecutions where sex trafficking was not directly charged, but the conduct had a demonstrated connection to commercial sex involving adults. </a:t>
            </a:r>
          </a:p>
          <a:p>
            <a:pPr marL="109728" indent="0">
              <a:buNone/>
            </a:pPr>
            <a:endParaRPr lang="en-US" b="1" dirty="0" smtClean="0"/>
          </a:p>
          <a:p>
            <a:pPr marL="109728" indent="0">
              <a:buNone/>
            </a:pPr>
            <a:r>
              <a:rPr lang="en-US" b="1" dirty="0" smtClean="0"/>
              <a:t>FORCED LABOR: </a:t>
            </a:r>
            <a:endParaRPr lang="en-US" dirty="0"/>
          </a:p>
          <a:p>
            <a:r>
              <a:rPr lang="en-US" dirty="0"/>
              <a:t>1 case involved the forced labor of two domestic servants </a:t>
            </a:r>
          </a:p>
          <a:p>
            <a:pPr marL="109728" indent="0">
              <a:buNone/>
            </a:pPr>
            <a:endParaRPr lang="en-US" b="1" dirty="0" smtClean="0"/>
          </a:p>
          <a:p>
            <a:pPr marL="109728" indent="0">
              <a:buNone/>
            </a:pPr>
            <a:r>
              <a:rPr lang="en-US" b="1" dirty="0" smtClean="0"/>
              <a:t>GEOGRAPHIC DISTRIBUTION: </a:t>
            </a:r>
            <a:endParaRPr lang="en-US" dirty="0"/>
          </a:p>
          <a:p>
            <a:r>
              <a:rPr lang="en-US" dirty="0"/>
              <a:t>The cases listed above involved conduct that occurred throughout northern Virginia, including in Fairfax, Prince William, and Arlington County and Alexandria and Falls Church, Va., as well as in the District of Columbia, Maryland, New York, New Jersey, Delaware, Pennsylvania, Ohio, North Carolina, South Carolina, Georgia, Tennessee, and Florida.</a:t>
            </a: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6233569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p:cNvSpPr>
          <p:nvPr>
            <p:ph type="title" idx="4294967295"/>
          </p:nvPr>
        </p:nvSpPr>
        <p:spPr>
          <a:xfrm>
            <a:off x="0" y="965200"/>
            <a:ext cx="8178800" cy="482600"/>
          </a:xfrm>
        </p:spPr>
        <p:txBody>
          <a:bodyPr lIns="274320">
            <a:normAutofit fontScale="90000"/>
          </a:bodyPr>
          <a:lstStyle/>
          <a:p>
            <a:pPr algn="ctr" eaLnBrk="1" hangingPunct="1"/>
            <a:r>
              <a:rPr lang="en-US" sz="3800" dirty="0" smtClean="0">
                <a:solidFill>
                  <a:schemeClr val="tx1"/>
                </a:solidFill>
              </a:rPr>
              <a:t>The National Report on </a:t>
            </a:r>
            <a:br>
              <a:rPr lang="en-US" sz="3800" dirty="0" smtClean="0">
                <a:solidFill>
                  <a:schemeClr val="tx1"/>
                </a:solidFill>
              </a:rPr>
            </a:br>
            <a:r>
              <a:rPr lang="en-US" sz="3800" dirty="0" smtClean="0">
                <a:solidFill>
                  <a:schemeClr val="tx1"/>
                </a:solidFill>
              </a:rPr>
              <a:t>Domestic Minor Sex Trafficking</a:t>
            </a:r>
          </a:p>
        </p:txBody>
      </p:sp>
      <p:sp>
        <p:nvSpPr>
          <p:cNvPr id="7171" name="Rectangle 3"/>
          <p:cNvSpPr>
            <a:spLocks noGrp="1" noChangeArrowheads="1"/>
          </p:cNvSpPr>
          <p:nvPr>
            <p:ph type="body" idx="4294967295"/>
          </p:nvPr>
        </p:nvSpPr>
        <p:spPr>
          <a:xfrm>
            <a:off x="0" y="1981200"/>
            <a:ext cx="8229600" cy="3886200"/>
          </a:xfrm>
        </p:spPr>
        <p:txBody>
          <a:bodyPr/>
          <a:lstStyle/>
          <a:p>
            <a:pPr marL="228600" indent="-228600" eaLnBrk="1" hangingPunct="1">
              <a:buFont typeface="Wingdings" pitchFamily="2" charset="2"/>
              <a:buNone/>
            </a:pPr>
            <a:endParaRPr lang="en-US" smtClean="0"/>
          </a:p>
          <a:p>
            <a:pPr marL="228600" indent="-228600" eaLnBrk="1" hangingPunct="1"/>
            <a:endParaRPr lang="en-US" smtClean="0"/>
          </a:p>
        </p:txBody>
      </p:sp>
      <p:sp>
        <p:nvSpPr>
          <p:cNvPr id="7172" name="Rectangle 6"/>
          <p:cNvSpPr>
            <a:spLocks noChangeArrowheads="1"/>
          </p:cNvSpPr>
          <p:nvPr/>
        </p:nvSpPr>
        <p:spPr bwMode="auto">
          <a:xfrm>
            <a:off x="3048000" y="3505200"/>
            <a:ext cx="5576888"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lgn="l">
              <a:lnSpc>
                <a:spcPct val="150000"/>
              </a:lnSpc>
              <a:buClr>
                <a:srgbClr val="00C3F8"/>
              </a:buClr>
              <a:buFont typeface="Wingdings" pitchFamily="2" charset="2"/>
              <a:buNone/>
            </a:pPr>
            <a:r>
              <a:rPr lang="en-US" sz="2200" dirty="0">
                <a:latin typeface="Calibri" pitchFamily="34" charset="0"/>
              </a:rPr>
              <a:t>The findings:</a:t>
            </a:r>
          </a:p>
          <a:p>
            <a:pPr marL="228600" indent="-228600" algn="l">
              <a:buClr>
                <a:srgbClr val="C00000"/>
              </a:buClr>
              <a:buFont typeface="Wingdings" pitchFamily="2" charset="2"/>
              <a:buChar char="§"/>
            </a:pPr>
            <a:r>
              <a:rPr lang="en-US" dirty="0">
                <a:latin typeface="Calibri" pitchFamily="34" charset="0"/>
              </a:rPr>
              <a:t>At least 100,000 children are used in prostitution every year in the United States (NCMEC)</a:t>
            </a:r>
          </a:p>
          <a:p>
            <a:pPr marL="228600" indent="-228600" algn="l">
              <a:buClr>
                <a:srgbClr val="C00000"/>
              </a:buClr>
              <a:buFont typeface="Wingdings" pitchFamily="2" charset="2"/>
              <a:buChar char="§"/>
            </a:pPr>
            <a:r>
              <a:rPr lang="en-US" dirty="0">
                <a:latin typeface="Calibri" pitchFamily="34" charset="0"/>
              </a:rPr>
              <a:t>The average age of entry into prostitution is </a:t>
            </a:r>
            <a:r>
              <a:rPr lang="en-US" u="sng" dirty="0" smtClean="0">
                <a:latin typeface="Calibri" pitchFamily="34" charset="0"/>
              </a:rPr>
              <a:t>12-14 </a:t>
            </a:r>
            <a:r>
              <a:rPr lang="en-US" u="sng" dirty="0">
                <a:latin typeface="Calibri" pitchFamily="34" charset="0"/>
              </a:rPr>
              <a:t>years old</a:t>
            </a:r>
          </a:p>
          <a:p>
            <a:pPr marL="228600" indent="-228600" algn="l">
              <a:buClr>
                <a:srgbClr val="C00000"/>
              </a:buClr>
              <a:buFont typeface="Wingdings" pitchFamily="2" charset="2"/>
              <a:buChar char="§"/>
            </a:pPr>
            <a:r>
              <a:rPr lang="en-US" dirty="0">
                <a:latin typeface="Calibri" pitchFamily="34" charset="0"/>
              </a:rPr>
              <a:t>Misidentification is the primary barrier to services and intervention for DMST victims </a:t>
            </a:r>
          </a:p>
          <a:p>
            <a:pPr marL="228600" indent="-228600" algn="l">
              <a:buClr>
                <a:srgbClr val="C00000"/>
              </a:buClr>
              <a:buFont typeface="Wingdings" pitchFamily="2" charset="2"/>
              <a:buChar char="§"/>
            </a:pPr>
            <a:r>
              <a:rPr lang="en-US" dirty="0">
                <a:latin typeface="Calibri" pitchFamily="34" charset="0"/>
              </a:rPr>
              <a:t>American children are easy targets because of their age – pre-teen and adolescent girls are especially susceptible to the deception of traffickers</a:t>
            </a:r>
          </a:p>
        </p:txBody>
      </p:sp>
      <p:sp>
        <p:nvSpPr>
          <p:cNvPr id="7173" name="Text Box 7"/>
          <p:cNvSpPr txBox="1">
            <a:spLocks noChangeArrowheads="1"/>
          </p:cNvSpPr>
          <p:nvPr/>
        </p:nvSpPr>
        <p:spPr bwMode="auto">
          <a:xfrm>
            <a:off x="457200" y="1981200"/>
            <a:ext cx="8156575"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spcBef>
                <a:spcPct val="50000"/>
              </a:spcBef>
              <a:buClr>
                <a:schemeClr val="hlink"/>
              </a:buClr>
              <a:buSzPct val="80000"/>
              <a:buFont typeface="Wingdings" pitchFamily="2" charset="2"/>
              <a:buNone/>
            </a:pPr>
            <a:r>
              <a:rPr lang="en-US" sz="2400">
                <a:latin typeface="Calibri" pitchFamily="34" charset="0"/>
              </a:rPr>
              <a:t>Shared Hope International received a grant from the Department of Justice to assess Domestic Minor Sex Trafficking in ten areas in the United States, which culminated in the National Report, released in July 2009.</a:t>
            </a:r>
            <a:r>
              <a:rPr lang="en-US" sz="2500">
                <a:latin typeface="Calibri" pitchFamily="34" charset="0"/>
              </a:rPr>
              <a:t> </a:t>
            </a:r>
          </a:p>
        </p:txBody>
      </p:sp>
      <p:pic>
        <p:nvPicPr>
          <p:cNvPr id="7174" name="Picture 8" descr="Shared Hope International National Report on DMST for distribution-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425315">
            <a:off x="647700" y="3810000"/>
            <a:ext cx="2092325" cy="2735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7" name="Picture 6" descr="Website Logo"/>
          <p:cNvPicPr>
            <a:picLocks noChangeAspect="1" noChangeArrowheads="1"/>
          </p:cNvPicPr>
          <p:nvPr/>
        </p:nvPicPr>
        <p:blipFill>
          <a:blip r:embed="rId3" cstate="print">
            <a:lum bright="-30000"/>
            <a:extLst>
              <a:ext uri="{28A0092B-C50C-407E-A947-70E740481C1C}">
                <a14:useLocalDpi xmlns:a14="http://schemas.microsoft.com/office/drawing/2010/main" val="0"/>
              </a:ext>
            </a:extLst>
          </a:blip>
          <a:srcRect/>
          <a:stretch>
            <a:fillRect/>
          </a:stretch>
        </p:blipFill>
        <p:spPr bwMode="auto">
          <a:xfrm>
            <a:off x="7810500" y="6265068"/>
            <a:ext cx="1104900" cy="39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762000" y="1905000"/>
            <a:ext cx="8229600" cy="3395472"/>
          </a:xfrm>
        </p:spPr>
        <p:txBody>
          <a:bodyPr>
            <a:normAutofit/>
          </a:bodyPr>
          <a:lstStyle/>
          <a:p>
            <a:pPr eaLnBrk="1" hangingPunct="1">
              <a:buFont typeface="Lucida Sans Unicode" pitchFamily="34" charset="0"/>
              <a:buChar char="‣"/>
            </a:pPr>
            <a:r>
              <a:rPr lang="en-US" sz="3600" dirty="0" smtClean="0"/>
              <a:t>Pimp-controlled DMST </a:t>
            </a:r>
            <a:endParaRPr lang="en-US" sz="3200" dirty="0" smtClean="0"/>
          </a:p>
          <a:p>
            <a:pPr eaLnBrk="1" hangingPunct="1">
              <a:buFont typeface="Lucida Sans Unicode" pitchFamily="34" charset="0"/>
              <a:buChar char="‣"/>
            </a:pPr>
            <a:r>
              <a:rPr lang="en-US" sz="3600" dirty="0" smtClean="0"/>
              <a:t>Familial Pimping</a:t>
            </a:r>
            <a:endParaRPr lang="en-US" sz="3200" dirty="0" smtClean="0"/>
          </a:p>
          <a:p>
            <a:pPr eaLnBrk="1" hangingPunct="1">
              <a:buFont typeface="Lucida Sans Unicode" pitchFamily="34" charset="0"/>
              <a:buChar char="‣"/>
            </a:pPr>
            <a:r>
              <a:rPr lang="en-US" sz="3600" dirty="0" smtClean="0"/>
              <a:t>Survival sex</a:t>
            </a:r>
            <a:endParaRPr lang="en-US" sz="3200" dirty="0"/>
          </a:p>
          <a:p>
            <a:pPr eaLnBrk="1" hangingPunct="1">
              <a:buFont typeface="Lucida Sans Unicode" pitchFamily="34" charset="0"/>
              <a:buChar char="‣"/>
            </a:pPr>
            <a:r>
              <a:rPr lang="en-US" sz="3600" dirty="0" smtClean="0"/>
              <a:t>Gang Controlled</a:t>
            </a:r>
          </a:p>
        </p:txBody>
      </p:sp>
      <p:sp>
        <p:nvSpPr>
          <p:cNvPr id="14338" name="Rectangle 2"/>
          <p:cNvSpPr>
            <a:spLocks noGrp="1" noChangeArrowheads="1"/>
          </p:cNvSpPr>
          <p:nvPr>
            <p:ph type="title"/>
          </p:nvPr>
        </p:nvSpPr>
        <p:spPr/>
        <p:txBody>
          <a:bodyPr/>
          <a:lstStyle/>
          <a:p>
            <a:pPr eaLnBrk="1" hangingPunct="1"/>
            <a:r>
              <a:rPr lang="en-US" b="1" dirty="0" smtClean="0">
                <a:solidFill>
                  <a:schemeClr val="tx1"/>
                </a:solidFill>
              </a:rPr>
              <a:t>Manifestations of DMST</a:t>
            </a:r>
          </a:p>
        </p:txBody>
      </p:sp>
      <p:cxnSp>
        <p:nvCxnSpPr>
          <p:cNvPr id="7" name="Straight Connector 6"/>
          <p:cNvCxnSpPr/>
          <p:nvPr/>
        </p:nvCxnSpPr>
        <p:spPr>
          <a:xfrm>
            <a:off x="0" y="1295400"/>
            <a:ext cx="8610600" cy="0"/>
          </a:xfrm>
          <a:prstGeom prst="line">
            <a:avLst/>
          </a:prstGeom>
          <a:ln w="76200">
            <a:solidFill>
              <a:srgbClr val="A40000"/>
            </a:solidFill>
            <a:headEnd type="none" w="med" len="med"/>
            <a:tailEnd type="none" w="med" len="med"/>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pic>
        <p:nvPicPr>
          <p:cNvPr id="5" name="Picture 4" descr="Website Logo"/>
          <p:cNvPicPr>
            <a:picLocks noChangeAspect="1" noChangeArrowheads="1"/>
          </p:cNvPicPr>
          <p:nvPr/>
        </p:nvPicPr>
        <p:blipFill>
          <a:blip r:embed="rId2" cstate="print">
            <a:lum bright="-30000"/>
            <a:extLst>
              <a:ext uri="{28A0092B-C50C-407E-A947-70E740481C1C}">
                <a14:useLocalDpi xmlns:a14="http://schemas.microsoft.com/office/drawing/2010/main" val="0"/>
              </a:ext>
            </a:extLst>
          </a:blip>
          <a:srcRect/>
          <a:stretch>
            <a:fillRect/>
          </a:stretch>
        </p:blipFill>
        <p:spPr bwMode="auto">
          <a:xfrm>
            <a:off x="7810500" y="6265068"/>
            <a:ext cx="1104900" cy="397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6096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1000"/>
                                        <p:tgtEl>
                                          <p:spTgt spid="14339">
                                            <p:txEl>
                                              <p:pRg st="0" end="0"/>
                                            </p:txEl>
                                          </p:spTgt>
                                        </p:tgtEl>
                                      </p:cBhvr>
                                    </p:animEffect>
                                    <p:anim calcmode="lin" valueType="num">
                                      <p:cBhvr>
                                        <p:cTn id="8"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xit" presetSubtype="0" fill="hold" grpId="1" nodeType="clickEffect">
                                  <p:stCondLst>
                                    <p:cond delay="0"/>
                                  </p:stCondLst>
                                  <p:childTnLst>
                                    <p:animEffect transition="out" filter="fade">
                                      <p:cBhvr>
                                        <p:cTn id="13" dur="500"/>
                                        <p:tgtEl>
                                          <p:spTgt spid="14339">
                                            <p:txEl>
                                              <p:pRg st="0" end="0"/>
                                            </p:txEl>
                                          </p:spTgt>
                                        </p:tgtEl>
                                      </p:cBhvr>
                                    </p:animEffect>
                                    <p:set>
                                      <p:cBhvr>
                                        <p:cTn id="14" dur="1" fill="hold">
                                          <p:stCondLst>
                                            <p:cond delay="499"/>
                                          </p:stCondLst>
                                        </p:cTn>
                                        <p:tgtEl>
                                          <p:spTgt spid="14339">
                                            <p:txEl>
                                              <p:pRg st="0" end="0"/>
                                            </p:txEl>
                                          </p:spTgt>
                                        </p:tgtEl>
                                        <p:attrNameLst>
                                          <p:attrName>style.visibility</p:attrName>
                                        </p:attrNameLst>
                                      </p:cBhvr>
                                      <p:to>
                                        <p:strVal val="hidden"/>
                                      </p:to>
                                    </p:set>
                                  </p:childTnLst>
                                </p:cTn>
                              </p:par>
                              <p:par>
                                <p:cTn id="15" presetID="42" presetClass="entr" presetSubtype="0" fill="hold" grpId="0" nodeType="withEffect">
                                  <p:stCondLst>
                                    <p:cond delay="0"/>
                                  </p:stCondLst>
                                  <p:childTnLst>
                                    <p:set>
                                      <p:cBhvr>
                                        <p:cTn id="16" dur="1" fill="hold">
                                          <p:stCondLst>
                                            <p:cond delay="0"/>
                                          </p:stCondLst>
                                        </p:cTn>
                                        <p:tgtEl>
                                          <p:spTgt spid="14339">
                                            <p:txEl>
                                              <p:pRg st="1" end="1"/>
                                            </p:txEl>
                                          </p:spTgt>
                                        </p:tgtEl>
                                        <p:attrNameLst>
                                          <p:attrName>style.visibility</p:attrName>
                                        </p:attrNameLst>
                                      </p:cBhvr>
                                      <p:to>
                                        <p:strVal val="visible"/>
                                      </p:to>
                                    </p:set>
                                    <p:animEffect transition="in" filter="fade">
                                      <p:cBhvr>
                                        <p:cTn id="17" dur="1000"/>
                                        <p:tgtEl>
                                          <p:spTgt spid="14339">
                                            <p:txEl>
                                              <p:pRg st="1" end="1"/>
                                            </p:txEl>
                                          </p:spTgt>
                                        </p:tgtEl>
                                      </p:cBhvr>
                                    </p:animEffect>
                                    <p:anim calcmode="lin" valueType="num">
                                      <p:cBhvr>
                                        <p:cTn id="18"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1433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grpId="1" nodeType="clickEffect">
                                  <p:stCondLst>
                                    <p:cond delay="0"/>
                                  </p:stCondLst>
                                  <p:childTnLst>
                                    <p:animEffect transition="out" filter="fade">
                                      <p:cBhvr>
                                        <p:cTn id="23" dur="500"/>
                                        <p:tgtEl>
                                          <p:spTgt spid="14339">
                                            <p:txEl>
                                              <p:pRg st="1" end="1"/>
                                            </p:txEl>
                                          </p:spTgt>
                                        </p:tgtEl>
                                      </p:cBhvr>
                                    </p:animEffect>
                                    <p:set>
                                      <p:cBhvr>
                                        <p:cTn id="24" dur="1" fill="hold">
                                          <p:stCondLst>
                                            <p:cond delay="499"/>
                                          </p:stCondLst>
                                        </p:cTn>
                                        <p:tgtEl>
                                          <p:spTgt spid="14339">
                                            <p:txEl>
                                              <p:pRg st="1" end="1"/>
                                            </p:txEl>
                                          </p:spTgt>
                                        </p:tgtEl>
                                        <p:attrNameLst>
                                          <p:attrName>style.visibility</p:attrName>
                                        </p:attrNameLst>
                                      </p:cBhvr>
                                      <p:to>
                                        <p:strVal val="hidden"/>
                                      </p:to>
                                    </p:set>
                                  </p:childTnLst>
                                </p:cTn>
                              </p:par>
                              <p:par>
                                <p:cTn id="25" presetID="42" presetClass="entr" presetSubtype="0" fill="hold" grpId="0" nodeType="withEffect">
                                  <p:stCondLst>
                                    <p:cond delay="0"/>
                                  </p:stCondLst>
                                  <p:childTnLst>
                                    <p:set>
                                      <p:cBhvr>
                                        <p:cTn id="26" dur="1" fill="hold">
                                          <p:stCondLst>
                                            <p:cond delay="0"/>
                                          </p:stCondLst>
                                        </p:cTn>
                                        <p:tgtEl>
                                          <p:spTgt spid="14339">
                                            <p:txEl>
                                              <p:pRg st="2" end="2"/>
                                            </p:txEl>
                                          </p:spTgt>
                                        </p:tgtEl>
                                        <p:attrNameLst>
                                          <p:attrName>style.visibility</p:attrName>
                                        </p:attrNameLst>
                                      </p:cBhvr>
                                      <p:to>
                                        <p:strVal val="visible"/>
                                      </p:to>
                                    </p:set>
                                    <p:animEffect transition="in" filter="fade">
                                      <p:cBhvr>
                                        <p:cTn id="27" dur="1000"/>
                                        <p:tgtEl>
                                          <p:spTgt spid="14339">
                                            <p:txEl>
                                              <p:pRg st="2" end="2"/>
                                            </p:txEl>
                                          </p:spTgt>
                                        </p:tgtEl>
                                      </p:cBhvr>
                                    </p:animEffect>
                                    <p:anim calcmode="lin" valueType="num">
                                      <p:cBhvr>
                                        <p:cTn id="28"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1433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0" presetClass="exit" presetSubtype="0" fill="hold" grpId="1" nodeType="clickEffect">
                                  <p:stCondLst>
                                    <p:cond delay="0"/>
                                  </p:stCondLst>
                                  <p:childTnLst>
                                    <p:animEffect transition="out" filter="fade">
                                      <p:cBhvr>
                                        <p:cTn id="33" dur="500"/>
                                        <p:tgtEl>
                                          <p:spTgt spid="14339">
                                            <p:txEl>
                                              <p:pRg st="2" end="2"/>
                                            </p:txEl>
                                          </p:spTgt>
                                        </p:tgtEl>
                                      </p:cBhvr>
                                    </p:animEffect>
                                    <p:set>
                                      <p:cBhvr>
                                        <p:cTn id="34" dur="1" fill="hold">
                                          <p:stCondLst>
                                            <p:cond delay="499"/>
                                          </p:stCondLst>
                                        </p:cTn>
                                        <p:tgtEl>
                                          <p:spTgt spid="14339">
                                            <p:txEl>
                                              <p:pRg st="2" end="2"/>
                                            </p:txEl>
                                          </p:spTgt>
                                        </p:tgtEl>
                                        <p:attrNameLst>
                                          <p:attrName>style.visibility</p:attrName>
                                        </p:attrNameLst>
                                      </p:cBhvr>
                                      <p:to>
                                        <p:strVal val="hidden"/>
                                      </p:to>
                                    </p:set>
                                  </p:childTnLst>
                                </p:cTn>
                              </p:par>
                              <p:par>
                                <p:cTn id="35" presetID="42" presetClass="entr" presetSubtype="0" fill="hold" grpId="0" nodeType="withEffect">
                                  <p:stCondLst>
                                    <p:cond delay="0"/>
                                  </p:stCondLst>
                                  <p:childTnLst>
                                    <p:set>
                                      <p:cBhvr>
                                        <p:cTn id="36" dur="1" fill="hold">
                                          <p:stCondLst>
                                            <p:cond delay="0"/>
                                          </p:stCondLst>
                                        </p:cTn>
                                        <p:tgtEl>
                                          <p:spTgt spid="14339">
                                            <p:txEl>
                                              <p:pRg st="3" end="3"/>
                                            </p:txEl>
                                          </p:spTgt>
                                        </p:tgtEl>
                                        <p:attrNameLst>
                                          <p:attrName>style.visibility</p:attrName>
                                        </p:attrNameLst>
                                      </p:cBhvr>
                                      <p:to>
                                        <p:strVal val="visible"/>
                                      </p:to>
                                    </p:set>
                                    <p:animEffect transition="in" filter="fade">
                                      <p:cBhvr>
                                        <p:cTn id="37" dur="1000"/>
                                        <p:tgtEl>
                                          <p:spTgt spid="14339">
                                            <p:txEl>
                                              <p:pRg st="3" end="3"/>
                                            </p:txEl>
                                          </p:spTgt>
                                        </p:tgtEl>
                                      </p:cBhvr>
                                    </p:animEffect>
                                    <p:anim calcmode="lin" valueType="num">
                                      <p:cBhvr>
                                        <p:cTn id="38" dur="10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1433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0" presetClass="exit" presetSubtype="0" fill="hold" grpId="1" nodeType="clickEffect">
                                  <p:stCondLst>
                                    <p:cond delay="0"/>
                                  </p:stCondLst>
                                  <p:childTnLst>
                                    <p:animEffect transition="out" filter="fade">
                                      <p:cBhvr>
                                        <p:cTn id="43" dur="500"/>
                                        <p:tgtEl>
                                          <p:spTgt spid="14339">
                                            <p:txEl>
                                              <p:pRg st="3" end="3"/>
                                            </p:txEl>
                                          </p:spTgt>
                                        </p:tgtEl>
                                      </p:cBhvr>
                                    </p:animEffect>
                                    <p:set>
                                      <p:cBhvr>
                                        <p:cTn id="44" dur="1" fill="hold">
                                          <p:stCondLst>
                                            <p:cond delay="499"/>
                                          </p:stCondLst>
                                        </p:cTn>
                                        <p:tgtEl>
                                          <p:spTgt spid="14339">
                                            <p:txEl>
                                              <p:pRg st="3" end="3"/>
                                            </p:txEl>
                                          </p:spTgt>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4339">
                                            <p:txEl>
                                              <p:pRg st="0" end="0"/>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4339">
                                            <p:txEl>
                                              <p:pRg st="1" end="1"/>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4339">
                                            <p:txEl>
                                              <p:pRg st="2" end="2"/>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P spid="14339" grpI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7279</TotalTime>
  <Words>1795</Words>
  <Application>Microsoft Office PowerPoint</Application>
  <PresentationFormat>On-screen Show (4:3)</PresentationFormat>
  <Paragraphs>196</Paragraphs>
  <Slides>26</Slides>
  <Notes>9</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26</vt:i4>
      </vt:variant>
    </vt:vector>
  </HeadingPairs>
  <TitlesOfParts>
    <vt:vector size="37" baseType="lpstr">
      <vt:lpstr>Adobe Garamond Pro Bold</vt:lpstr>
      <vt:lpstr>Arial</vt:lpstr>
      <vt:lpstr>Calibri</vt:lpstr>
      <vt:lpstr>Courier New</vt:lpstr>
      <vt:lpstr>Lucida Sans Unicode</vt:lpstr>
      <vt:lpstr>Times New Roman</vt:lpstr>
      <vt:lpstr>Verdana</vt:lpstr>
      <vt:lpstr>Wingdings</vt:lpstr>
      <vt:lpstr>Wingdings 2</vt:lpstr>
      <vt:lpstr>Wingdings 3</vt:lpstr>
      <vt:lpstr>Concourse</vt:lpstr>
      <vt:lpstr>  Trafficking in Persons  </vt:lpstr>
      <vt:lpstr>Domestic Minor Sex Trafficking:</vt:lpstr>
      <vt:lpstr>DMST Defined</vt:lpstr>
      <vt:lpstr>Force, Fraud, Coercion</vt:lpstr>
      <vt:lpstr>TOTAL CASES &amp;VICTIMS</vt:lpstr>
      <vt:lpstr>PowerPoint Presentation</vt:lpstr>
      <vt:lpstr>PowerPoint Presentation</vt:lpstr>
      <vt:lpstr>The National Report on  Domestic Minor Sex Trafficking</vt:lpstr>
      <vt:lpstr>Manifestations of DMST</vt:lpstr>
      <vt:lpstr>Who are the victims of  domestic minor sex trafficking?</vt:lpstr>
      <vt:lpstr>Why is it hard to identify domestic minor sex trafficking victims?</vt:lpstr>
      <vt:lpstr>Who are the Traffickers?</vt:lpstr>
      <vt:lpstr>Pimp Control: Recruitment</vt:lpstr>
      <vt:lpstr>Quotes </vt:lpstr>
      <vt:lpstr>Pimp Control: Grooming</vt:lpstr>
      <vt:lpstr>Pimp Control</vt:lpstr>
      <vt:lpstr>Pimp Control: Turning Out</vt:lpstr>
      <vt:lpstr>Gang Trafficking vs. Pimp Control </vt:lpstr>
      <vt:lpstr>Adult vs. Child Trauma</vt:lpstr>
      <vt:lpstr>Impact of DMST Trauma</vt:lpstr>
      <vt:lpstr>Adolescent brain</vt:lpstr>
      <vt:lpstr>Understanding Complex Trauma</vt:lpstr>
      <vt:lpstr>What you see (psychological):</vt:lpstr>
      <vt:lpstr>What you see (physical):</vt:lpstr>
      <vt:lpstr>Initial Barriers to Healing/Restoration</vt:lpstr>
      <vt:lpstr>(Cont..)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Elizabeth Scaife</dc:creator>
  <cp:lastModifiedBy>Courtney Gaskins</cp:lastModifiedBy>
  <cp:revision>311</cp:revision>
  <cp:lastPrinted>2013-04-11T02:30:57Z</cp:lastPrinted>
  <dcterms:created xsi:type="dcterms:W3CDTF">2010-06-14T16:26:45Z</dcterms:created>
  <dcterms:modified xsi:type="dcterms:W3CDTF">2013-05-16T16:13:27Z</dcterms:modified>
</cp:coreProperties>
</file>