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sldIdLst>
    <p:sldId id="256" r:id="rId2"/>
    <p:sldId id="261" r:id="rId3"/>
    <p:sldId id="262" r:id="rId4"/>
    <p:sldId id="257" r:id="rId5"/>
    <p:sldId id="259" r:id="rId6"/>
    <p:sldId id="258" r:id="rId7"/>
    <p:sldId id="263" r:id="rId8"/>
    <p:sldId id="264" r:id="rId9"/>
    <p:sldId id="265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6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2CF0B-3466-4E58-9ECB-DA5D6826AD2A}" type="datetimeFigureOut">
              <a:rPr lang="en-US" smtClean="0"/>
              <a:pPr/>
              <a:t>4/22/2013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2798D-74F2-439D-A502-222101E308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0F7C-5DD6-40D1-8782-D57849667488}" type="datetime1">
              <a:rPr lang="en-US" smtClean="0"/>
              <a:pPr/>
              <a:t>4/22/2013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470B-3DCB-4761-BEBC-AA5A97A2E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8E9B-E838-4223-84A7-58D6D71E0FFB}" type="datetime1">
              <a:rPr lang="en-US" smtClean="0"/>
              <a:pPr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470B-3DCB-4761-BEBC-AA5A97A2E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298F-9606-4AAF-A9F7-0919C0675502}" type="datetime1">
              <a:rPr lang="en-US" smtClean="0"/>
              <a:pPr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470B-3DCB-4761-BEBC-AA5A97A2E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7BEA-893F-4FA0-87A5-15331A251962}" type="datetime1">
              <a:rPr lang="en-US" smtClean="0"/>
              <a:pPr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470B-3DCB-4761-BEBC-AA5A97A2E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4D68-F2C3-4EDB-A786-2136270C8D48}" type="datetime1">
              <a:rPr lang="en-US" smtClean="0"/>
              <a:pPr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470B-3DCB-4761-BEBC-AA5A97A2E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4EDDF-A467-41C9-A0FF-CBD07F4CF377}" type="datetime1">
              <a:rPr lang="en-US" smtClean="0"/>
              <a:pPr/>
              <a:t>4/22/2013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470B-3DCB-4761-BEBC-AA5A97A2E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1DB1-39AC-4C35-9F47-3BA03EB0AAF1}" type="datetime1">
              <a:rPr lang="en-US" smtClean="0"/>
              <a:pPr/>
              <a:t>4/22/2013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470B-3DCB-4761-BEBC-AA5A97A2E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C8C5F-44EF-45A7-A087-EE3F7B1001C4}" type="datetime1">
              <a:rPr lang="en-US" smtClean="0"/>
              <a:pPr/>
              <a:t>4/22/2013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470B-3DCB-4761-BEBC-AA5A97A2E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B030A-C945-4DE8-B2C1-BF7B0054EC10}" type="datetime1">
              <a:rPr lang="en-US" smtClean="0"/>
              <a:pPr/>
              <a:t>4/22/2013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470B-3DCB-4761-BEBC-AA5A97A2E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A022B-5643-4A80-8F63-A4E56EC2FBD7}" type="datetime1">
              <a:rPr lang="en-US" smtClean="0"/>
              <a:pPr/>
              <a:t>4/22/2013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470B-3DCB-4761-BEBC-AA5A97A2E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49860-ADF0-4DDA-A0C5-760B32365233}" type="datetime1">
              <a:rPr lang="en-US" smtClean="0"/>
              <a:pPr/>
              <a:t>4/22/2013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EA9470B-3DCB-4761-BEBC-AA5A97A2EB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97FD1D-B9A0-47F0-9DE0-8847F29520DE}" type="datetime1">
              <a:rPr lang="en-US" smtClean="0"/>
              <a:pPr/>
              <a:t>4/22/2013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A9470B-3DCB-4761-BEBC-AA5A97A2EB0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914400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TREATING CLIENTS WITH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CO-OCCURRING DISORDERS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470B-3DCB-4761-BEBC-AA5A97A2EB0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447800" y="3352800"/>
            <a:ext cx="6858000" cy="53340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en-US" dirty="0" smtClean="0"/>
              <a:t>Mark Haskins</a:t>
            </a:r>
          </a:p>
          <a:p>
            <a:endParaRPr lang="en-US" dirty="0">
              <a:solidFill>
                <a:srgbClr val="3333FF"/>
              </a:solidFill>
            </a:endParaRPr>
          </a:p>
        </p:txBody>
      </p:sp>
      <p:pic>
        <p:nvPicPr>
          <p:cNvPr id="4" name="Picture 3" descr="\\fileserv1\updates\Letterhead\Just_Logo\RRCS_justlogo_BW_HR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533400" y="5105400"/>
            <a:ext cx="1605516" cy="110578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\\fileserv1\updates\Letterhead\Just_Text\RRCS_justtext_BW_WEB.jpg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257800"/>
            <a:ext cx="3434316" cy="5422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\\fileserv1\updates\Letterhead\Just_Tag\RRCS_justtag_BW_WEB.jpg"/>
          <p:cNvPicPr/>
          <p:nvPr/>
        </p:nvPicPr>
        <p:blipFill>
          <a:blip r:embed="rId4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438400" y="6019800"/>
            <a:ext cx="4561367" cy="159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pPr algn="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High prevalence of SUD for persons with significant mental illness.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Need to engage in genuinely empathetic and honest therapeutic relationships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Training and Treatment Methods</a:t>
            </a:r>
          </a:p>
          <a:p>
            <a:endParaRPr lang="en-US" dirty="0" smtClean="0"/>
          </a:p>
          <a:p>
            <a:r>
              <a:rPr lang="en-US" dirty="0" smtClean="0"/>
              <a:t>Integrated Treatment </a:t>
            </a:r>
          </a:p>
          <a:p>
            <a:endParaRPr lang="en-US" dirty="0" smtClean="0"/>
          </a:p>
          <a:p>
            <a:r>
              <a:rPr lang="en-US" dirty="0" smtClean="0"/>
              <a:t>Shared Community Responsibility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470B-3DCB-4761-BEBC-AA5A97A2EB04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 descr="\\fileserv1\updates\Letterhead\Just_Logo\RRCS_justlogo_BW_HR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1371600" cy="76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 smtClean="0"/>
              <a:t>Co-Occurring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Substance use disorder + other mental health disorder</a:t>
            </a:r>
          </a:p>
          <a:p>
            <a:endParaRPr lang="en-US" dirty="0" smtClean="0"/>
          </a:p>
          <a:p>
            <a:r>
              <a:rPr lang="en-US" dirty="0" smtClean="0"/>
              <a:t>DSM-IV TR</a:t>
            </a:r>
          </a:p>
          <a:p>
            <a:pPr lvl="1"/>
            <a:r>
              <a:rPr lang="en-US" dirty="0" smtClean="0"/>
              <a:t>112 Primary mental health disorders (Axis I)</a:t>
            </a:r>
          </a:p>
          <a:p>
            <a:pPr lvl="1"/>
            <a:r>
              <a:rPr lang="en-US" dirty="0" smtClean="0"/>
              <a:t>11 Personality disorders (Axis II) </a:t>
            </a:r>
          </a:p>
          <a:p>
            <a:pPr lvl="1"/>
            <a:r>
              <a:rPr lang="en-US" dirty="0" smtClean="0"/>
              <a:t>13 Primary substance use disorders</a:t>
            </a:r>
          </a:p>
          <a:p>
            <a:endParaRPr lang="en-US" dirty="0" smtClean="0"/>
          </a:p>
          <a:p>
            <a:r>
              <a:rPr lang="en-US" dirty="0" smtClean="0"/>
              <a:t>Heterogeneous</a:t>
            </a:r>
          </a:p>
          <a:p>
            <a:endParaRPr lang="en-US" dirty="0" smtClean="0"/>
          </a:p>
          <a:p>
            <a:r>
              <a:rPr lang="en-US" dirty="0" smtClean="0"/>
              <a:t>Each client is unique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470B-3DCB-4761-BEBC-AA5A97A2EB04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5" descr="\\fileserv1\updates\Letterhead\Just_Logo\RRCS_justlogo_BW_HR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1371600" cy="76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838200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Rates and 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257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000" dirty="0" smtClean="0"/>
              <a:t>Frequency of co-occurrence and increased risk factor</a:t>
            </a:r>
            <a:endParaRPr lang="en-US" dirty="0" smtClean="0"/>
          </a:p>
          <a:p>
            <a:pPr lvl="1"/>
            <a:endParaRPr lang="en-US" sz="2600" dirty="0" smtClean="0"/>
          </a:p>
          <a:p>
            <a:pPr lvl="1"/>
            <a:r>
              <a:rPr lang="en-US" sz="2600" dirty="0" smtClean="0"/>
              <a:t>Bi-polar Disorder 60%</a:t>
            </a:r>
          </a:p>
          <a:p>
            <a:pPr lvl="2"/>
            <a:r>
              <a:rPr lang="en-US" sz="2600" dirty="0" smtClean="0"/>
              <a:t>6.6 times more likely than general population</a:t>
            </a:r>
          </a:p>
          <a:p>
            <a:pPr lvl="1"/>
            <a:r>
              <a:rPr lang="en-US" sz="2600" dirty="0" smtClean="0"/>
              <a:t>Schizophrenia 47% </a:t>
            </a:r>
          </a:p>
          <a:p>
            <a:pPr lvl="2"/>
            <a:r>
              <a:rPr lang="en-US" sz="2600" dirty="0" smtClean="0"/>
              <a:t>4.6 times …</a:t>
            </a:r>
          </a:p>
          <a:p>
            <a:pPr lvl="1"/>
            <a:r>
              <a:rPr lang="en-US" sz="2600" dirty="0" smtClean="0"/>
              <a:t>Affective Disorders 32%</a:t>
            </a:r>
          </a:p>
          <a:p>
            <a:pPr lvl="2"/>
            <a:r>
              <a:rPr lang="en-US" sz="2600" dirty="0" smtClean="0"/>
              <a:t>1.9 times …</a:t>
            </a:r>
          </a:p>
          <a:p>
            <a:pPr lvl="1"/>
            <a:r>
              <a:rPr lang="en-US" sz="2600" dirty="0" smtClean="0"/>
              <a:t>Anxiety Disorder 36%</a:t>
            </a:r>
          </a:p>
          <a:p>
            <a:pPr lvl="2"/>
            <a:r>
              <a:rPr lang="en-US" sz="2600" dirty="0" smtClean="0"/>
              <a:t>1.7 times …</a:t>
            </a:r>
          </a:p>
          <a:p>
            <a:pPr lvl="1"/>
            <a:r>
              <a:rPr lang="en-US" sz="2600" dirty="0" smtClean="0"/>
              <a:t>Obsessive-Compulsive Disorder 33%</a:t>
            </a:r>
          </a:p>
          <a:p>
            <a:pPr lvl="2"/>
            <a:r>
              <a:rPr lang="en-US" sz="2600" dirty="0" smtClean="0"/>
              <a:t>2.5 times …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900" dirty="0" smtClean="0"/>
              <a:t>(</a:t>
            </a:r>
            <a:r>
              <a:rPr lang="en-US" sz="1900" i="1" dirty="0" smtClean="0"/>
              <a:t>Epidemiological Catchment Area Study, </a:t>
            </a:r>
            <a:r>
              <a:rPr lang="en-US" sz="1900" i="1" dirty="0" err="1" smtClean="0"/>
              <a:t>Regier</a:t>
            </a:r>
            <a:r>
              <a:rPr lang="en-US" sz="1900" i="1" dirty="0" smtClean="0"/>
              <a:t> et al., 1990</a:t>
            </a:r>
            <a:r>
              <a:rPr lang="en-US" sz="1900" dirty="0" smtClean="0"/>
              <a:t>)</a:t>
            </a:r>
          </a:p>
          <a:p>
            <a:pPr>
              <a:buNone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470B-3DCB-4761-BEBC-AA5A97A2EB04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 descr="\\fileserv1\updates\Letterhead\Just_Logo\RRCS_justlogo_BW_HR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1371600" cy="76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Drugs, Alcohol and SMI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u="sng" dirty="0" smtClean="0"/>
              <a:t>Question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Do drugs and alcohol work to reduce psychiatric symptoms for individuals with significant mental illness (SMI) ?</a:t>
            </a:r>
          </a:p>
          <a:p>
            <a:pPr lvl="2">
              <a:buNone/>
            </a:pPr>
            <a:endParaRPr lang="en-US" dirty="0" smtClean="0"/>
          </a:p>
          <a:p>
            <a:pPr lvl="4">
              <a:lnSpc>
                <a:spcPct val="150000"/>
              </a:lnSpc>
              <a:buNone/>
            </a:pPr>
            <a:r>
              <a:rPr lang="en-US" sz="2400" dirty="0" smtClean="0"/>
              <a:t>__Yes</a:t>
            </a:r>
          </a:p>
          <a:p>
            <a:pPr lvl="4">
              <a:lnSpc>
                <a:spcPct val="150000"/>
              </a:lnSpc>
              <a:buNone/>
            </a:pPr>
            <a:r>
              <a:rPr lang="en-US" sz="2400" dirty="0" smtClean="0"/>
              <a:t>__No</a:t>
            </a:r>
          </a:p>
          <a:p>
            <a:pPr lvl="2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470B-3DCB-4761-BEBC-AA5A97A2EB04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9" name="Picture 8" descr="\\fileserv1\updates\Letterhead\Just_Logo\RRCS_justlogo_BW_HR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1371600" cy="76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04088"/>
          </a:xfrm>
        </p:spPr>
        <p:txBody>
          <a:bodyPr>
            <a:noAutofit/>
          </a:bodyPr>
          <a:lstStyle/>
          <a:p>
            <a:pPr algn="r"/>
            <a:r>
              <a:rPr lang="en-US" dirty="0" smtClean="0"/>
              <a:t>Drugs, Alcohol and SMI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93776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2800" u="sng" dirty="0" smtClean="0"/>
              <a:t>Answer</a:t>
            </a:r>
          </a:p>
          <a:p>
            <a:pPr algn="ctr">
              <a:buNone/>
            </a:pPr>
            <a:endParaRPr lang="en-US" u="sng" dirty="0" smtClean="0"/>
          </a:p>
          <a:p>
            <a:pPr>
              <a:buNone/>
            </a:pPr>
            <a:r>
              <a:rPr lang="en-US" dirty="0" smtClean="0"/>
              <a:t>Yes, drugs and alcohol may provide transient (short term) symptom reduction …but,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No, long-term effects of drug and alcohol use by individuals with significant mental illness include</a:t>
            </a:r>
          </a:p>
          <a:p>
            <a:pPr lvl="2"/>
            <a:r>
              <a:rPr lang="en-US" sz="2400" dirty="0" smtClean="0"/>
              <a:t>symptom exacerbations</a:t>
            </a:r>
          </a:p>
          <a:p>
            <a:pPr lvl="2"/>
            <a:r>
              <a:rPr lang="en-US" sz="2400" dirty="0" smtClean="0"/>
              <a:t>increased rate of hospitalization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r>
              <a:rPr lang="en-US" sz="1400" i="1" dirty="0" smtClean="0"/>
              <a:t>Alcohol Use Disorder and Severe Mental Illness, </a:t>
            </a:r>
            <a:r>
              <a:rPr lang="en-US" sz="1400" dirty="0" smtClean="0"/>
              <a:t>Drake and </a:t>
            </a:r>
            <a:r>
              <a:rPr lang="en-US" sz="1400" dirty="0" err="1" smtClean="0"/>
              <a:t>Mueser</a:t>
            </a:r>
            <a:r>
              <a:rPr lang="en-US" sz="1400" dirty="0" smtClean="0"/>
              <a:t>, 1996</a:t>
            </a:r>
            <a:r>
              <a:rPr lang="en-US" sz="1400" i="1" dirty="0" smtClean="0"/>
              <a:t>; </a:t>
            </a:r>
          </a:p>
          <a:p>
            <a:pPr>
              <a:buNone/>
            </a:pPr>
            <a:r>
              <a:rPr lang="en-US" sz="1400" i="1" dirty="0" smtClean="0"/>
              <a:t>Integrated Treatment of Dual Disorders, </a:t>
            </a:r>
            <a:r>
              <a:rPr lang="en-US" sz="1400" dirty="0" err="1" smtClean="0"/>
              <a:t>Mueser</a:t>
            </a:r>
            <a:r>
              <a:rPr lang="en-US" sz="1400" dirty="0" smtClean="0"/>
              <a:t> et al., 2003</a:t>
            </a:r>
            <a:r>
              <a:rPr lang="en-US" sz="1400" i="1" dirty="0" smtClean="0"/>
              <a:t>; </a:t>
            </a:r>
          </a:p>
          <a:p>
            <a:pPr>
              <a:buNone/>
            </a:pPr>
            <a:r>
              <a:rPr lang="en-US" sz="1400" i="1" dirty="0" smtClean="0"/>
              <a:t>Acute Effect of Drug Abuse in Schizophrenic Patients: Clinical Observations and Patients’ Self Reports, </a:t>
            </a:r>
            <a:r>
              <a:rPr lang="en-US" sz="1400" dirty="0" smtClean="0"/>
              <a:t>Dixon et al., 1990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470B-3DCB-4761-BEBC-AA5A97A2EB04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 descr="\\fileserv1\updates\Letterhead\Just_Logo\RRCS_justlogo_BW_HR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"/>
            <a:ext cx="1371600" cy="76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990600"/>
          </a:xfrm>
        </p:spPr>
        <p:txBody>
          <a:bodyPr/>
          <a:lstStyle/>
          <a:p>
            <a:pPr algn="r"/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8006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3400" u="sng" dirty="0" smtClean="0"/>
              <a:t>Challenges</a:t>
            </a:r>
          </a:p>
          <a:p>
            <a:pPr algn="ctr">
              <a:buNone/>
            </a:pPr>
            <a:endParaRPr lang="en-US" sz="3000" u="sng" dirty="0" smtClean="0"/>
          </a:p>
          <a:p>
            <a:r>
              <a:rPr lang="en-US" dirty="0" smtClean="0"/>
              <a:t>Treatment that is not integrated</a:t>
            </a:r>
          </a:p>
          <a:p>
            <a:pPr lvl="1"/>
            <a:r>
              <a:rPr lang="en-US" dirty="0" smtClean="0"/>
              <a:t>Historical models: two separate treatment paths</a:t>
            </a:r>
          </a:p>
          <a:p>
            <a:pPr lvl="2"/>
            <a:r>
              <a:rPr lang="en-US" dirty="0" smtClean="0"/>
              <a:t>Mental Health (deinstitutionalization)</a:t>
            </a:r>
          </a:p>
          <a:p>
            <a:pPr lvl="2"/>
            <a:r>
              <a:rPr lang="en-US" dirty="0" smtClean="0"/>
              <a:t>Substance Abuse (self-help)</a:t>
            </a:r>
          </a:p>
          <a:p>
            <a:endParaRPr lang="en-US" dirty="0" smtClean="0"/>
          </a:p>
          <a:p>
            <a:r>
              <a:rPr lang="en-US" dirty="0" smtClean="0"/>
              <a:t>Substance Use Disorders in persons with severe mental illness often unrecognized by MH providers</a:t>
            </a:r>
          </a:p>
          <a:p>
            <a:pPr lvl="1"/>
            <a:r>
              <a:rPr lang="en-US" dirty="0" smtClean="0"/>
              <a:t>Lack of standard screening and evaluation procedures</a:t>
            </a:r>
          </a:p>
          <a:p>
            <a:pPr lvl="1"/>
            <a:r>
              <a:rPr lang="en-US" dirty="0" smtClean="0"/>
              <a:t>Clinician’s focus on MH </a:t>
            </a:r>
            <a:r>
              <a:rPr lang="en-US" u="sng" dirty="0" smtClean="0"/>
              <a:t>or</a:t>
            </a:r>
            <a:r>
              <a:rPr lang="en-US" dirty="0" smtClean="0"/>
              <a:t> SA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Paucity of resources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Crisis management only</a:t>
            </a:r>
          </a:p>
          <a:p>
            <a:pPr>
              <a:buNone/>
            </a:pPr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470B-3DCB-4761-BEBC-AA5A97A2EB04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 descr="\\fileserv1\updates\Letterhead\Just_Logo\RRCS_justlogo_BW_HR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1371600" cy="76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458200" cy="990600"/>
          </a:xfrm>
        </p:spPr>
        <p:txBody>
          <a:bodyPr/>
          <a:lstStyle/>
          <a:p>
            <a:pPr algn="r"/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4958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2800" u="sng" dirty="0" smtClean="0"/>
              <a:t>Recommendations</a:t>
            </a:r>
          </a:p>
          <a:p>
            <a:pPr algn="ctr">
              <a:buNone/>
            </a:pPr>
            <a:endParaRPr lang="en-US" sz="2200" u="sng" dirty="0" smtClean="0"/>
          </a:p>
          <a:p>
            <a:r>
              <a:rPr lang="en-US" dirty="0" smtClean="0"/>
              <a:t>Integrated treatment</a:t>
            </a:r>
          </a:p>
          <a:p>
            <a:pPr lvl="1"/>
            <a:r>
              <a:rPr lang="en-US" dirty="0" smtClean="0"/>
              <a:t>Longitudinal</a:t>
            </a:r>
          </a:p>
          <a:p>
            <a:pPr lvl="1"/>
            <a:r>
              <a:rPr lang="en-US" dirty="0" smtClean="0"/>
              <a:t>Stage-wise</a:t>
            </a:r>
          </a:p>
          <a:p>
            <a:pPr lvl="1"/>
            <a:r>
              <a:rPr lang="en-US" dirty="0" smtClean="0"/>
              <a:t>Start early</a:t>
            </a:r>
          </a:p>
          <a:p>
            <a:pPr lvl="1"/>
            <a:r>
              <a:rPr lang="en-US" dirty="0" smtClean="0"/>
              <a:t>Cross-training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Improved screening and evaluation procedures</a:t>
            </a:r>
          </a:p>
          <a:p>
            <a:pPr lvl="1"/>
            <a:r>
              <a:rPr lang="en-US" dirty="0" smtClean="0"/>
              <a:t>Increase clinician awareness</a:t>
            </a:r>
          </a:p>
          <a:p>
            <a:pPr lvl="1"/>
            <a:r>
              <a:rPr lang="en-US" dirty="0" smtClean="0"/>
              <a:t>Assessment instruments</a:t>
            </a:r>
          </a:p>
          <a:p>
            <a:pPr lvl="1"/>
            <a:r>
              <a:rPr lang="en-US" dirty="0" smtClean="0"/>
              <a:t>Teamwork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470B-3DCB-4761-BEBC-AA5A97A2EB04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 descr="\\fileserv1\updates\Letterhead\Just_Logo\RRCS_justlogo_BW_HR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1371600" cy="76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458200" cy="990600"/>
          </a:xfrm>
        </p:spPr>
        <p:txBody>
          <a:bodyPr/>
          <a:lstStyle/>
          <a:p>
            <a:pPr algn="r"/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sz="3100" u="sng" dirty="0" smtClean="0"/>
              <a:t>Methods</a:t>
            </a:r>
          </a:p>
          <a:p>
            <a:pPr algn="ctr">
              <a:buNone/>
            </a:pPr>
            <a:endParaRPr lang="en-US" sz="2800" u="sng" dirty="0" smtClean="0"/>
          </a:p>
          <a:p>
            <a:r>
              <a:rPr lang="en-US" dirty="0" smtClean="0"/>
              <a:t>Dialectical Behavior Therapy (an example)</a:t>
            </a:r>
          </a:p>
          <a:p>
            <a:pPr lvl="1"/>
            <a:r>
              <a:rPr lang="en-US" dirty="0" smtClean="0"/>
              <a:t>Stresses integrated team approach</a:t>
            </a:r>
          </a:p>
          <a:p>
            <a:pPr lvl="1"/>
            <a:r>
              <a:rPr lang="en-US" dirty="0" smtClean="0"/>
              <a:t>Longitudinal treatment course</a:t>
            </a:r>
          </a:p>
          <a:p>
            <a:pPr lvl="1"/>
            <a:r>
              <a:rPr lang="en-US" dirty="0" smtClean="0"/>
              <a:t>Evidence-based results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Need for prolonged engagement</a:t>
            </a:r>
          </a:p>
          <a:p>
            <a:pPr lvl="1"/>
            <a:r>
              <a:rPr lang="en-US" dirty="0" smtClean="0"/>
              <a:t>No quick fixes</a:t>
            </a:r>
          </a:p>
          <a:p>
            <a:pPr lvl="1"/>
            <a:r>
              <a:rPr lang="en-US" dirty="0" smtClean="0"/>
              <a:t>Therapeutic engagement based on genuine empathy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r>
              <a:rPr lang="en-US" sz="1600" dirty="0" smtClean="0"/>
              <a:t>(</a:t>
            </a:r>
            <a:r>
              <a:rPr lang="en-US" sz="1600" i="1" dirty="0" smtClean="0"/>
              <a:t>Cognitive Behavioral Treatment of Borderline Personality Disorder</a:t>
            </a:r>
            <a:r>
              <a:rPr lang="en-US" sz="1600" dirty="0" smtClean="0"/>
              <a:t>,  M. </a:t>
            </a:r>
            <a:r>
              <a:rPr lang="en-US" sz="1600" dirty="0" err="1" smtClean="0"/>
              <a:t>Linehan</a:t>
            </a:r>
            <a:r>
              <a:rPr lang="en-US" sz="1600" dirty="0" smtClean="0"/>
              <a:t>, 1993;</a:t>
            </a:r>
          </a:p>
          <a:p>
            <a:pPr>
              <a:buNone/>
            </a:pPr>
            <a:r>
              <a:rPr lang="en-US" sz="1600" i="1" dirty="0" smtClean="0"/>
              <a:t>Dialectical Behavior Therapy in Clinical Practice: Applications across disorders and settings,</a:t>
            </a:r>
            <a:r>
              <a:rPr lang="en-US" sz="1600" dirty="0" smtClean="0"/>
              <a:t>  </a:t>
            </a:r>
            <a:r>
              <a:rPr lang="en-US" sz="1600" dirty="0" err="1" smtClean="0"/>
              <a:t>Dimeff</a:t>
            </a:r>
            <a:r>
              <a:rPr lang="en-US" sz="1600" dirty="0" smtClean="0"/>
              <a:t> &amp; </a:t>
            </a:r>
            <a:r>
              <a:rPr lang="en-US" sz="1600" dirty="0" err="1" smtClean="0"/>
              <a:t>Koerner</a:t>
            </a:r>
            <a:r>
              <a:rPr lang="en-US" sz="1600" dirty="0" smtClean="0"/>
              <a:t>,  2007)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470B-3DCB-4761-BEBC-AA5A97A2EB04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 descr="\\fileserv1\updates\Letterhead\Just_Logo\RRCS_justlogo_BW_HR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1371600" cy="76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458200" cy="990600"/>
          </a:xfrm>
        </p:spPr>
        <p:txBody>
          <a:bodyPr/>
          <a:lstStyle/>
          <a:p>
            <a:pPr algn="r"/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n-US" sz="3000" u="sng" dirty="0" smtClean="0"/>
              <a:t>Stigma</a:t>
            </a:r>
          </a:p>
          <a:p>
            <a:endParaRPr lang="en-US" dirty="0" smtClean="0"/>
          </a:p>
          <a:p>
            <a:r>
              <a:rPr lang="en-US" dirty="0" smtClean="0"/>
              <a:t>Effects of incarceration</a:t>
            </a:r>
          </a:p>
          <a:p>
            <a:pPr lvl="1"/>
            <a:r>
              <a:rPr lang="en-US" dirty="0" smtClean="0"/>
              <a:t>No increased rates of mental health disorders while incarcerated</a:t>
            </a:r>
          </a:p>
          <a:p>
            <a:pPr lvl="1"/>
            <a:r>
              <a:rPr lang="en-US" dirty="0" smtClean="0"/>
              <a:t>Increased risk of health &amp; mental health disorders post release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Overburdened agencies and clinics</a:t>
            </a:r>
          </a:p>
          <a:p>
            <a:pPr lvl="1"/>
            <a:r>
              <a:rPr lang="en-US" dirty="0" smtClean="0"/>
              <a:t>Limiting services by blaming clients</a:t>
            </a:r>
          </a:p>
          <a:p>
            <a:pPr lvl="1"/>
            <a:r>
              <a:rPr lang="en-US" dirty="0" smtClean="0"/>
              <a:t>Is this a form of rationing?</a:t>
            </a:r>
          </a:p>
          <a:p>
            <a:pPr lvl="1"/>
            <a:r>
              <a:rPr lang="en-US" dirty="0" smtClean="0"/>
              <a:t>What is the solution?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sz="1800" i="1" dirty="0" smtClean="0"/>
              <a:t>Enduring Stigma: The Long-Term Effects of Incarceration on Health</a:t>
            </a:r>
            <a:r>
              <a:rPr lang="en-US" sz="1800" dirty="0" smtClean="0"/>
              <a:t>. </a:t>
            </a:r>
            <a:r>
              <a:rPr lang="en-US" sz="1800" dirty="0" err="1" smtClean="0"/>
              <a:t>Schnittker</a:t>
            </a:r>
            <a:r>
              <a:rPr lang="en-US" sz="1800" dirty="0" smtClean="0"/>
              <a:t> &amp; John, (2007) 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470B-3DCB-4761-BEBC-AA5A97A2EB04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 descr="\\fileserv1\updates\Letterhead\Just_Logo\RRCS_justlogo_BW_HR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1371600" cy="76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186</TotalTime>
  <Words>471</Words>
  <Application>Microsoft Office PowerPoint</Application>
  <PresentationFormat>On-screen Show (4:3)</PresentationFormat>
  <Paragraphs>126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TREATING CLIENTS WITH CO-OCCURRING DISORDERS</vt:lpstr>
      <vt:lpstr>Co-Occurring Disorders</vt:lpstr>
      <vt:lpstr>Rates and Risks</vt:lpstr>
      <vt:lpstr>Drugs, Alcohol and SMI</vt:lpstr>
      <vt:lpstr>Drugs, Alcohol and SMI</vt:lpstr>
      <vt:lpstr>Treatment</vt:lpstr>
      <vt:lpstr>Treatment</vt:lpstr>
      <vt:lpstr>Treatment</vt:lpstr>
      <vt:lpstr>Treatment</vt:lpstr>
      <vt:lpstr>Summary</vt:lpstr>
    </vt:vector>
  </TitlesOfParts>
  <Company>Virginia Commwealth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TREATING CLIENTS WITH CO-OCCURRING DISORDERS</dc:title>
  <dc:creator>getIT</dc:creator>
  <cp:lastModifiedBy>Marmett</cp:lastModifiedBy>
  <cp:revision>33</cp:revision>
  <dcterms:created xsi:type="dcterms:W3CDTF">2013-04-18T14:51:15Z</dcterms:created>
  <dcterms:modified xsi:type="dcterms:W3CDTF">2013-04-22T13:09:19Z</dcterms:modified>
</cp:coreProperties>
</file>