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a" ContentType="audio/x-ms-wma"/>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handoutMasterIdLst>
    <p:handoutMasterId r:id="rId54"/>
  </p:handoutMasterIdLst>
  <p:sldIdLst>
    <p:sldId id="256" r:id="rId2"/>
    <p:sldId id="284" r:id="rId3"/>
    <p:sldId id="278" r:id="rId4"/>
    <p:sldId id="279" r:id="rId5"/>
    <p:sldId id="285" r:id="rId6"/>
    <p:sldId id="269" r:id="rId7"/>
    <p:sldId id="271" r:id="rId8"/>
    <p:sldId id="272" r:id="rId9"/>
    <p:sldId id="288" r:id="rId10"/>
    <p:sldId id="266" r:id="rId11"/>
    <p:sldId id="267" r:id="rId12"/>
    <p:sldId id="268" r:id="rId13"/>
    <p:sldId id="274" r:id="rId14"/>
    <p:sldId id="286" r:id="rId15"/>
    <p:sldId id="275" r:id="rId16"/>
    <p:sldId id="277" r:id="rId17"/>
    <p:sldId id="261" r:id="rId18"/>
    <p:sldId id="289" r:id="rId19"/>
    <p:sldId id="280" r:id="rId20"/>
    <p:sldId id="270" r:id="rId21"/>
    <p:sldId id="283" r:id="rId22"/>
    <p:sldId id="276" r:id="rId23"/>
    <p:sldId id="259" r:id="rId24"/>
    <p:sldId id="290" r:id="rId25"/>
    <p:sldId id="282"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6" r:id="rId41"/>
    <p:sldId id="307" r:id="rId42"/>
    <p:sldId id="317" r:id="rId43"/>
    <p:sldId id="316" r:id="rId44"/>
    <p:sldId id="308" r:id="rId45"/>
    <p:sldId id="309" r:id="rId46"/>
    <p:sldId id="310" r:id="rId47"/>
    <p:sldId id="311" r:id="rId48"/>
    <p:sldId id="312" r:id="rId49"/>
    <p:sldId id="313" r:id="rId50"/>
    <p:sldId id="314" r:id="rId51"/>
    <p:sldId id="31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4" autoAdjust="0"/>
    <p:restoredTop sz="86364" autoAdjust="0"/>
  </p:normalViewPr>
  <p:slideViewPr>
    <p:cSldViewPr>
      <p:cViewPr>
        <p:scale>
          <a:sx n="75" d="100"/>
          <a:sy n="75" d="100"/>
        </p:scale>
        <p:origin x="-72" y="162"/>
      </p:cViewPr>
      <p:guideLst>
        <p:guide orient="horz" pos="2160"/>
        <p:guide pos="2880"/>
      </p:guideLst>
    </p:cSldViewPr>
  </p:slideViewPr>
  <p:outlineViewPr>
    <p:cViewPr>
      <p:scale>
        <a:sx n="33" d="100"/>
        <a:sy n="33" d="100"/>
      </p:scale>
      <p:origin x="0" y="8429"/>
    </p:cViewPr>
  </p:outlineViewPr>
  <p:notesTextViewPr>
    <p:cViewPr>
      <p:scale>
        <a:sx n="100" d="100"/>
        <a:sy n="100" d="100"/>
      </p:scale>
      <p:origin x="0" y="0"/>
    </p:cViewPr>
  </p:notesTextViewPr>
  <p:notesViewPr>
    <p:cSldViewPr>
      <p:cViewPr varScale="1">
        <p:scale>
          <a:sx n="53" d="100"/>
          <a:sy n="53" d="100"/>
        </p:scale>
        <p:origin x="-225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8.3 Million Affected Children By Age</a:t>
            </a:r>
            <a:endParaRPr lang="en-US" dirty="0"/>
          </a:p>
        </c:rich>
      </c:tx>
      <c:layout/>
      <c:overlay val="0"/>
    </c:title>
    <c:autoTitleDeleted val="0"/>
    <c:plotArea>
      <c:layout/>
      <c:pieChart>
        <c:varyColors val="1"/>
        <c:ser>
          <c:idx val="0"/>
          <c:order val="0"/>
          <c:tx>
            <c:strRef>
              <c:f>Sheet1!$B$1</c:f>
              <c:strCache>
                <c:ptCount val="1"/>
                <c:pt idx="0">
                  <c:v>Affected Children</c:v>
                </c:pt>
              </c:strCache>
            </c:strRef>
          </c:tx>
          <c:dLbls>
            <c:dLbl>
              <c:idx val="3"/>
              <c:layout/>
              <c:tx>
                <c:rich>
                  <a:bodyPr/>
                  <a:lstStyle/>
                  <a:p>
                    <a:pPr>
                      <a:defRPr sz="1800"/>
                    </a:pPr>
                    <a:r>
                      <a:rPr lang="en-US" sz="1800" dirty="0"/>
                      <a:t>12-17 years
10%</a:t>
                    </a:r>
                  </a:p>
                </c:rich>
              </c:tx>
              <c:spPr/>
              <c:showLegendKey val="0"/>
              <c:showVal val="0"/>
              <c:showCatName val="1"/>
              <c:showSerName val="0"/>
              <c:showPercent val="1"/>
              <c:showBubbleSize val="0"/>
            </c:dLbl>
            <c:dLbl>
              <c:idx val="4"/>
              <c:delete val="1"/>
            </c:dLbl>
            <c:showLegendKey val="0"/>
            <c:showVal val="0"/>
            <c:showCatName val="1"/>
            <c:showSerName val="0"/>
            <c:showPercent val="1"/>
            <c:showBubbleSize val="0"/>
            <c:showLeaderLines val="1"/>
          </c:dLbls>
          <c:cat>
            <c:strRef>
              <c:f>Sheet1!$A$2:$A$5</c:f>
              <c:strCache>
                <c:ptCount val="4"/>
                <c:pt idx="0">
                  <c:v>2 or younger</c:v>
                </c:pt>
                <c:pt idx="1">
                  <c:v>3-5 years</c:v>
                </c:pt>
                <c:pt idx="2">
                  <c:v>6-11 years</c:v>
                </c:pt>
                <c:pt idx="3">
                  <c:v>12-17 years</c:v>
                </c:pt>
              </c:strCache>
            </c:strRef>
          </c:cat>
          <c:val>
            <c:numRef>
              <c:f>Sheet1!$B$2:$B$5</c:f>
              <c:numCache>
                <c:formatCode>0.00%</c:formatCode>
                <c:ptCount val="4"/>
                <c:pt idx="0">
                  <c:v>0.13900000000000001</c:v>
                </c:pt>
                <c:pt idx="1">
                  <c:v>0.13600000000000001</c:v>
                </c:pt>
                <c:pt idx="2" formatCode="0%">
                  <c:v>0.12000000000000002</c:v>
                </c:pt>
                <c:pt idx="3">
                  <c:v>9.9000000000000241E-2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64BBE-B2C5-4937-86EA-8C384B79AACD}" type="doc">
      <dgm:prSet loTypeId="urn:microsoft.com/office/officeart/2005/8/layout/venn1" loCatId="relationship" qsTypeId="urn:microsoft.com/office/officeart/2005/8/quickstyle/simple1" qsCatId="simple" csTypeId="urn:microsoft.com/office/officeart/2005/8/colors/colorful4" csCatId="colorful" phldr="1"/>
      <dgm:spPr/>
    </dgm:pt>
    <dgm:pt modelId="{1645AB83-8E58-4E49-9EB6-512C2794DC7D}">
      <dgm:prSet phldrT="[Text]" custT="1"/>
      <dgm:spPr/>
      <dgm:t>
        <a:bodyPr/>
        <a:lstStyle/>
        <a:p>
          <a:endParaRPr lang="en-US" sz="2000" dirty="0"/>
        </a:p>
      </dgm:t>
    </dgm:pt>
    <dgm:pt modelId="{6CD03800-3C58-47B3-BBF6-ADD1B68C3D41}" type="parTrans" cxnId="{14CA58D1-229E-4ED4-9054-870B9AAF9961}">
      <dgm:prSet/>
      <dgm:spPr/>
      <dgm:t>
        <a:bodyPr/>
        <a:lstStyle/>
        <a:p>
          <a:endParaRPr lang="en-US"/>
        </a:p>
      </dgm:t>
    </dgm:pt>
    <dgm:pt modelId="{E99FF157-F9F1-48EC-835C-BE311BC332DE}" type="sibTrans" cxnId="{14CA58D1-229E-4ED4-9054-870B9AAF9961}">
      <dgm:prSet/>
      <dgm:spPr/>
      <dgm:t>
        <a:bodyPr/>
        <a:lstStyle/>
        <a:p>
          <a:endParaRPr lang="en-US"/>
        </a:p>
      </dgm:t>
    </dgm:pt>
    <dgm:pt modelId="{BD91A52B-00EE-4A06-BD3E-9C96B9402535}">
      <dgm:prSet phldrT="[Text]" custT="1"/>
      <dgm:spPr/>
      <dgm:t>
        <a:bodyPr/>
        <a:lstStyle/>
        <a:p>
          <a:r>
            <a:rPr lang="en-US" sz="1800" dirty="0" smtClean="0"/>
            <a:t>               </a:t>
          </a:r>
        </a:p>
      </dgm:t>
    </dgm:pt>
    <dgm:pt modelId="{90C9CBD1-E003-4A38-8481-F925788545D8}" type="sibTrans" cxnId="{B3165E0A-199C-4347-9350-E05E7AA794F8}">
      <dgm:prSet/>
      <dgm:spPr/>
      <dgm:t>
        <a:bodyPr/>
        <a:lstStyle/>
        <a:p>
          <a:endParaRPr lang="en-US"/>
        </a:p>
      </dgm:t>
    </dgm:pt>
    <dgm:pt modelId="{04FEC322-648B-42FD-8ED6-0C0C2145C801}" type="parTrans" cxnId="{B3165E0A-199C-4347-9350-E05E7AA794F8}">
      <dgm:prSet/>
      <dgm:spPr/>
      <dgm:t>
        <a:bodyPr/>
        <a:lstStyle/>
        <a:p>
          <a:endParaRPr lang="en-US"/>
        </a:p>
      </dgm:t>
    </dgm:pt>
    <dgm:pt modelId="{A8F6FCD6-F164-4C7C-AF9B-060B2B8EFA27}" type="pres">
      <dgm:prSet presAssocID="{1F964BBE-B2C5-4937-86EA-8C384B79AACD}" presName="compositeShape" presStyleCnt="0">
        <dgm:presLayoutVars>
          <dgm:chMax val="7"/>
          <dgm:dir/>
          <dgm:resizeHandles val="exact"/>
        </dgm:presLayoutVars>
      </dgm:prSet>
      <dgm:spPr/>
    </dgm:pt>
    <dgm:pt modelId="{6B67652C-B19F-4C91-842E-D5EE0FE0160C}" type="pres">
      <dgm:prSet presAssocID="{1645AB83-8E58-4E49-9EB6-512C2794DC7D}" presName="circ1" presStyleLbl="vennNode1" presStyleIdx="0" presStyleCnt="2" custScaleX="72247" custScaleY="76301" custLinFactNeighborX="18490" custLinFactNeighborY="-273"/>
      <dgm:spPr/>
      <dgm:t>
        <a:bodyPr/>
        <a:lstStyle/>
        <a:p>
          <a:endParaRPr lang="en-US"/>
        </a:p>
      </dgm:t>
    </dgm:pt>
    <dgm:pt modelId="{450AF33C-004A-4A04-801A-D27D941DA7E7}" type="pres">
      <dgm:prSet presAssocID="{1645AB83-8E58-4E49-9EB6-512C2794DC7D}" presName="circ1Tx" presStyleLbl="revTx" presStyleIdx="0" presStyleCnt="0">
        <dgm:presLayoutVars>
          <dgm:chMax val="0"/>
          <dgm:chPref val="0"/>
          <dgm:bulletEnabled val="1"/>
        </dgm:presLayoutVars>
      </dgm:prSet>
      <dgm:spPr/>
      <dgm:t>
        <a:bodyPr/>
        <a:lstStyle/>
        <a:p>
          <a:endParaRPr lang="en-US"/>
        </a:p>
      </dgm:t>
    </dgm:pt>
    <dgm:pt modelId="{8719B931-5843-4B6D-B82F-AC76F1B609F6}" type="pres">
      <dgm:prSet presAssocID="{BD91A52B-00EE-4A06-BD3E-9C96B9402535}" presName="circ2" presStyleLbl="vennNode1" presStyleIdx="1" presStyleCnt="2" custScaleX="58529" custScaleY="56533" custLinFactNeighborX="-19445"/>
      <dgm:spPr/>
      <dgm:t>
        <a:bodyPr/>
        <a:lstStyle/>
        <a:p>
          <a:endParaRPr lang="en-US"/>
        </a:p>
      </dgm:t>
    </dgm:pt>
    <dgm:pt modelId="{F68B9899-7DBA-44ED-AEBE-43DDEEF8D25D}" type="pres">
      <dgm:prSet presAssocID="{BD91A52B-00EE-4A06-BD3E-9C96B9402535}" presName="circ2Tx" presStyleLbl="revTx" presStyleIdx="0" presStyleCnt="0">
        <dgm:presLayoutVars>
          <dgm:chMax val="0"/>
          <dgm:chPref val="0"/>
          <dgm:bulletEnabled val="1"/>
        </dgm:presLayoutVars>
      </dgm:prSet>
      <dgm:spPr/>
      <dgm:t>
        <a:bodyPr/>
        <a:lstStyle/>
        <a:p>
          <a:endParaRPr lang="en-US"/>
        </a:p>
      </dgm:t>
    </dgm:pt>
  </dgm:ptLst>
  <dgm:cxnLst>
    <dgm:cxn modelId="{0770D25B-45F2-4CFB-AF7C-2065EF9591F5}" type="presOf" srcId="{BD91A52B-00EE-4A06-BD3E-9C96B9402535}" destId="{F68B9899-7DBA-44ED-AEBE-43DDEEF8D25D}" srcOrd="1" destOrd="0" presId="urn:microsoft.com/office/officeart/2005/8/layout/venn1"/>
    <dgm:cxn modelId="{B3165E0A-199C-4347-9350-E05E7AA794F8}" srcId="{1F964BBE-B2C5-4937-86EA-8C384B79AACD}" destId="{BD91A52B-00EE-4A06-BD3E-9C96B9402535}" srcOrd="1" destOrd="0" parTransId="{04FEC322-648B-42FD-8ED6-0C0C2145C801}" sibTransId="{90C9CBD1-E003-4A38-8481-F925788545D8}"/>
    <dgm:cxn modelId="{E5423299-DD05-4D1A-8606-86F175719A8E}" type="presOf" srcId="{BD91A52B-00EE-4A06-BD3E-9C96B9402535}" destId="{8719B931-5843-4B6D-B82F-AC76F1B609F6}" srcOrd="0" destOrd="0" presId="urn:microsoft.com/office/officeart/2005/8/layout/venn1"/>
    <dgm:cxn modelId="{D966EA09-DE58-448E-909A-AAFAC3001F9F}" type="presOf" srcId="{1645AB83-8E58-4E49-9EB6-512C2794DC7D}" destId="{6B67652C-B19F-4C91-842E-D5EE0FE0160C}" srcOrd="0" destOrd="0" presId="urn:microsoft.com/office/officeart/2005/8/layout/venn1"/>
    <dgm:cxn modelId="{07D47B2F-4F25-42D2-A003-107359B8CC0B}" type="presOf" srcId="{1645AB83-8E58-4E49-9EB6-512C2794DC7D}" destId="{450AF33C-004A-4A04-801A-D27D941DA7E7}" srcOrd="1" destOrd="0" presId="urn:microsoft.com/office/officeart/2005/8/layout/venn1"/>
    <dgm:cxn modelId="{14CA58D1-229E-4ED4-9054-870B9AAF9961}" srcId="{1F964BBE-B2C5-4937-86EA-8C384B79AACD}" destId="{1645AB83-8E58-4E49-9EB6-512C2794DC7D}" srcOrd="0" destOrd="0" parTransId="{6CD03800-3C58-47B3-BBF6-ADD1B68C3D41}" sibTransId="{E99FF157-F9F1-48EC-835C-BE311BC332DE}"/>
    <dgm:cxn modelId="{2740C6A7-5C8D-4D42-B6E8-BDE3EADDAE7F}" type="presOf" srcId="{1F964BBE-B2C5-4937-86EA-8C384B79AACD}" destId="{A8F6FCD6-F164-4C7C-AF9B-060B2B8EFA27}" srcOrd="0" destOrd="0" presId="urn:microsoft.com/office/officeart/2005/8/layout/venn1"/>
    <dgm:cxn modelId="{C30C3BCD-9B20-4CE1-BE5B-F798F9DA0FD0}" type="presParOf" srcId="{A8F6FCD6-F164-4C7C-AF9B-060B2B8EFA27}" destId="{6B67652C-B19F-4C91-842E-D5EE0FE0160C}" srcOrd="0" destOrd="0" presId="urn:microsoft.com/office/officeart/2005/8/layout/venn1"/>
    <dgm:cxn modelId="{666FC4DD-29EF-48F2-9351-8704EF761F7D}" type="presParOf" srcId="{A8F6FCD6-F164-4C7C-AF9B-060B2B8EFA27}" destId="{450AF33C-004A-4A04-801A-D27D941DA7E7}" srcOrd="1" destOrd="0" presId="urn:microsoft.com/office/officeart/2005/8/layout/venn1"/>
    <dgm:cxn modelId="{E4B5F81E-E907-4908-83AA-C08F0F53E410}" type="presParOf" srcId="{A8F6FCD6-F164-4C7C-AF9B-060B2B8EFA27}" destId="{8719B931-5843-4B6D-B82F-AC76F1B609F6}" srcOrd="2" destOrd="0" presId="urn:microsoft.com/office/officeart/2005/8/layout/venn1"/>
    <dgm:cxn modelId="{D680E3F3-786C-43E1-8C4C-EAFAE614CF91}" type="presParOf" srcId="{A8F6FCD6-F164-4C7C-AF9B-060B2B8EFA27}" destId="{F68B9899-7DBA-44ED-AEBE-43DDEEF8D25D}"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C1FDD5-2ABD-49E0-9DD0-8FB020EFE225}" type="datetimeFigureOut">
              <a:rPr lang="en-US" smtClean="0"/>
              <a:pPr/>
              <a:t>5/16/2013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9B8CD7-3B84-44D7-A16E-1EA7C438AB7C}" type="slidenum">
              <a:rPr lang="en-US" smtClean="0"/>
              <a:pPr/>
              <a:t>‹#›</a:t>
            </a:fld>
            <a:endParaRPr lang="en-US"/>
          </a:p>
        </p:txBody>
      </p:sp>
    </p:spTree>
    <p:extLst>
      <p:ext uri="{BB962C8B-B14F-4D97-AF65-F5344CB8AC3E}">
        <p14:creationId xmlns:p14="http://schemas.microsoft.com/office/powerpoint/2010/main" val="340911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127CB-E9E1-4391-9B35-4E034315B897}" type="datetimeFigureOut">
              <a:rPr lang="en-US" smtClean="0"/>
              <a:pPr/>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F1DD8-AA18-49FC-8592-F5A688CE9D9F}" type="slidenum">
              <a:rPr lang="en-US" smtClean="0"/>
              <a:pPr/>
              <a:t>‹#›</a:t>
            </a:fld>
            <a:endParaRPr lang="en-US"/>
          </a:p>
        </p:txBody>
      </p:sp>
    </p:spTree>
    <p:extLst>
      <p:ext uri="{BB962C8B-B14F-4D97-AF65-F5344CB8AC3E}">
        <p14:creationId xmlns:p14="http://schemas.microsoft.com/office/powerpoint/2010/main" val="239810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its National Survey</a:t>
            </a:r>
            <a:r>
              <a:rPr lang="en-US" baseline="0" dirty="0" smtClean="0"/>
              <a:t> on Drug Use and Health, </a:t>
            </a:r>
            <a:r>
              <a:rPr lang="en-US" dirty="0" smtClean="0"/>
              <a:t>The Substance Abuse and Mental Health Services Administration tracks data concerning drug use and issues an annual report,</a:t>
            </a:r>
            <a:r>
              <a:rPr lang="en-US" baseline="0" dirty="0" smtClean="0"/>
              <a:t> which includes survey snapshots such as this one, which tells us that in the month surveyed 22.5 million of those surveyed over the age of 12 admitted to illicit drug use.  While these reports are less useful for making real estimates of use because of self-reporting, they are very useful in looking at trends in use.  One of the more interesting trends noted was an increase in heroin use among young adults.</a:t>
            </a:r>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6F1DD8-AA18-49FC-8592-F5A688CE9D9F}"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great deal of concern about bath</a:t>
            </a:r>
            <a:r>
              <a:rPr lang="en-US" baseline="0" dirty="0" smtClean="0"/>
              <a:t> salts as it considered VERY addictive.  While the federal government has moved to control a number of synthetic stimulants used in the manufacture of bath salts, it is very difficult to keep up with new methods of production.</a:t>
            </a:r>
          </a:p>
          <a:p>
            <a:endParaRPr lang="en-US" baseline="0" dirty="0" smtClean="0"/>
          </a:p>
          <a:p>
            <a:r>
              <a:rPr lang="en-US" baseline="0" dirty="0" err="1" smtClean="0"/>
              <a:t>Cathinones</a:t>
            </a:r>
            <a:r>
              <a:rPr lang="en-US" baseline="0" dirty="0" smtClean="0"/>
              <a:t> are Schedule I drugs in the U.S., meaning (1) they are highly addictive, (2) there is no accepted medical use for the drug, (3) lacks safety for use  under medical supervision.  It is illegal to manufacture, distribute or </a:t>
            </a:r>
            <a:r>
              <a:rPr lang="en-US" baseline="0" dirty="0" err="1" smtClean="0"/>
              <a:t>posess</a:t>
            </a:r>
            <a:r>
              <a:rPr lang="en-US" baseline="0" dirty="0" smtClean="0"/>
              <a:t> Schedule I drugs.</a:t>
            </a:r>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6F1DD8-AA18-49FC-8592-F5A688CE9D9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6C1B64F-A4D6-4D7B-A621-92CECAEBB4DA}" type="datetimeFigureOut">
              <a:rPr lang="en-US" smtClean="0"/>
              <a:pPr/>
              <a:t>5/16/2013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D7D9D2C-EF38-413F-8660-61F1EFFAD50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C1B64F-A4D6-4D7B-A621-92CECAEBB4DA}"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D9D2C-EF38-413F-8660-61F1EFFAD5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6C1B64F-A4D6-4D7B-A621-92CECAEBB4DA}" type="datetimeFigureOut">
              <a:rPr lang="en-US" smtClean="0"/>
              <a:pPr/>
              <a:t>5/16/2013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D7D9D2C-EF38-413F-8660-61F1EFFAD50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C1B64F-A4D6-4D7B-A621-92CECAEBB4DA}"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7D9D2C-EF38-413F-8660-61F1EFFAD50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6C1B64F-A4D6-4D7B-A621-92CECAEBB4DA}" type="datetimeFigureOut">
              <a:rPr lang="en-US" smtClean="0"/>
              <a:pPr/>
              <a:t>5/16/2013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D7D9D2C-EF38-413F-8660-61F1EFFAD50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6C1B64F-A4D6-4D7B-A621-92CECAEBB4DA}" type="datetimeFigureOut">
              <a:rPr lang="en-US" smtClean="0"/>
              <a:pPr/>
              <a:t>5/16/2013</a:t>
            </a:fld>
            <a:endParaRPr lang="en-US"/>
          </a:p>
        </p:txBody>
      </p:sp>
      <p:sp>
        <p:nvSpPr>
          <p:cNvPr id="10" name="Slide Number Placeholder 9"/>
          <p:cNvSpPr>
            <a:spLocks noGrp="1"/>
          </p:cNvSpPr>
          <p:nvPr>
            <p:ph type="sldNum" sz="quarter" idx="16"/>
          </p:nvPr>
        </p:nvSpPr>
        <p:spPr/>
        <p:txBody>
          <a:bodyPr rtlCol="0"/>
          <a:lstStyle/>
          <a:p>
            <a:fld id="{3D7D9D2C-EF38-413F-8660-61F1EFFAD50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6C1B64F-A4D6-4D7B-A621-92CECAEBB4DA}" type="datetimeFigureOut">
              <a:rPr lang="en-US" smtClean="0"/>
              <a:pPr/>
              <a:t>5/16/2013</a:t>
            </a:fld>
            <a:endParaRPr lang="en-US"/>
          </a:p>
        </p:txBody>
      </p:sp>
      <p:sp>
        <p:nvSpPr>
          <p:cNvPr id="12" name="Slide Number Placeholder 11"/>
          <p:cNvSpPr>
            <a:spLocks noGrp="1"/>
          </p:cNvSpPr>
          <p:nvPr>
            <p:ph type="sldNum" sz="quarter" idx="16"/>
          </p:nvPr>
        </p:nvSpPr>
        <p:spPr/>
        <p:txBody>
          <a:bodyPr rtlCol="0"/>
          <a:lstStyle/>
          <a:p>
            <a:fld id="{3D7D9D2C-EF38-413F-8660-61F1EFFAD50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C1B64F-A4D6-4D7B-A621-92CECAEBB4DA}" type="datetimeFigureOut">
              <a:rPr lang="en-US" smtClean="0"/>
              <a:pPr/>
              <a:t>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D7D9D2C-EF38-413F-8660-61F1EFFAD5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1B64F-A4D6-4D7B-A621-92CECAEBB4DA}" type="datetimeFigureOut">
              <a:rPr lang="en-US" smtClean="0"/>
              <a:pPr/>
              <a:t>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D7D9D2C-EF38-413F-8660-61F1EFFAD5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6C1B64F-A4D6-4D7B-A621-92CECAEBB4DA}"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D7D9D2C-EF38-413F-8660-61F1EFFAD50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6C1B64F-A4D6-4D7B-A621-92CECAEBB4DA}" type="datetimeFigureOut">
              <a:rPr lang="en-US" smtClean="0"/>
              <a:pPr/>
              <a:t>5/16/2013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D7D9D2C-EF38-413F-8660-61F1EFFAD50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6C1B64F-A4D6-4D7B-A621-92CECAEBB4DA}" type="datetimeFigureOut">
              <a:rPr lang="en-US" smtClean="0"/>
              <a:pPr/>
              <a:t>5/16/2013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D7D9D2C-EF38-413F-8660-61F1EFFAD5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rrcsb.org/" TargetMode="External"/><Relationship Id="rId2" Type="http://schemas.openxmlformats.org/officeDocument/2006/relationships/hyperlink" Target="http://www.samhsa.gov/"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OVERCOMING SUBSTANCE ABUSE TO BUILD A BETTER PARENT</a:t>
            </a:r>
            <a:endParaRPr lang="en-US" dirty="0"/>
          </a:p>
        </p:txBody>
      </p:sp>
      <p:sp>
        <p:nvSpPr>
          <p:cNvPr id="3" name="Subtitle 2"/>
          <p:cNvSpPr>
            <a:spLocks noGrp="1"/>
          </p:cNvSpPr>
          <p:nvPr>
            <p:ph type="subTitle" idx="1"/>
          </p:nvPr>
        </p:nvSpPr>
        <p:spPr/>
        <p:txBody>
          <a:bodyPr>
            <a:normAutofit fontScale="77500" lnSpcReduction="20000"/>
          </a:bodyPr>
          <a:lstStyle/>
          <a:p>
            <a:endParaRPr lang="en-US" dirty="0" smtClean="0"/>
          </a:p>
          <a:p>
            <a:r>
              <a:rPr lang="en-US" dirty="0" smtClean="0"/>
              <a:t>Problems, Trends and Treatment</a:t>
            </a:r>
          </a:p>
          <a:p>
            <a:endParaRPr lang="en-US" dirty="0"/>
          </a:p>
        </p:txBody>
      </p:sp>
      <p:pic>
        <p:nvPicPr>
          <p:cNvPr id="4" name="01 Rehab.wma">
            <a:hlinkClick r:id="" action="ppaction://media"/>
          </p:cNvPr>
          <p:cNvPicPr>
            <a:picLocks noChangeAspect="1"/>
          </p:cNvPicPr>
          <p:nvPr>
            <a:audioFile r:link="rId2"/>
            <p:extLst>
              <p:ext uri="{DAA4B4D4-6D71-4841-9C94-3DE7FCFB9230}">
                <p14:media xmlns:p14="http://schemas.microsoft.com/office/powerpoint/2010/main" r:embed="rId1">
                  <p14:fade out="28000"/>
                </p14:media>
              </p:ext>
            </p:extLst>
          </p:nvPr>
        </p:nvPicPr>
        <p:blipFill>
          <a:blip r:embed="rId5"/>
          <a:stretch>
            <a:fillRect/>
          </a:stretch>
        </p:blipFill>
        <p:spPr>
          <a:xfrm>
            <a:off x="4267200" y="3124200"/>
            <a:ext cx="609600" cy="6096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9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Substance-Exposed Infants</a:t>
            </a:r>
            <a:endParaRPr lang="en-US" dirty="0"/>
          </a:p>
        </p:txBody>
      </p:sp>
      <p:sp>
        <p:nvSpPr>
          <p:cNvPr id="3" name="Content Placeholder 2"/>
          <p:cNvSpPr>
            <a:spLocks noGrp="1"/>
          </p:cNvSpPr>
          <p:nvPr>
            <p:ph sz="quarter" idx="1"/>
          </p:nvPr>
        </p:nvSpPr>
        <p:spPr/>
        <p:txBody>
          <a:bodyPr>
            <a:normAutofit/>
          </a:bodyPr>
          <a:lstStyle/>
          <a:p>
            <a:r>
              <a:rPr lang="en-US" dirty="0" smtClean="0"/>
              <a:t>Health care providers required to report per Virginia Code 63.2-1509</a:t>
            </a:r>
          </a:p>
          <a:p>
            <a:pPr lvl="1"/>
            <a:r>
              <a:rPr lang="en-US" dirty="0" smtClean="0"/>
              <a:t>Toxicology studies made within six (6) weeks of birth</a:t>
            </a:r>
          </a:p>
          <a:p>
            <a:pPr lvl="1"/>
            <a:r>
              <a:rPr lang="en-US" dirty="0" smtClean="0"/>
              <a:t>Withdrawal symptoms noted within six (6) weeks of birth</a:t>
            </a:r>
          </a:p>
          <a:p>
            <a:pPr lvl="1"/>
            <a:r>
              <a:rPr lang="en-US" dirty="0" smtClean="0"/>
              <a:t>Child is diagnosed at any time with a condition which, to a reasonable degree of medical certainty, is attributable to in </a:t>
            </a:r>
            <a:r>
              <a:rPr lang="en-US" dirty="0" err="1" smtClean="0"/>
              <a:t>utero</a:t>
            </a:r>
            <a:r>
              <a:rPr lang="en-US" dirty="0" smtClean="0"/>
              <a:t> exposure to a controlled substance or to alcohol</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Involvement</a:t>
            </a:r>
            <a:endParaRPr lang="en-US" dirty="0"/>
          </a:p>
        </p:txBody>
      </p:sp>
      <p:sp>
        <p:nvSpPr>
          <p:cNvPr id="3" name="Content Placeholder 2"/>
          <p:cNvSpPr>
            <a:spLocks noGrp="1"/>
          </p:cNvSpPr>
          <p:nvPr>
            <p:ph sz="quarter" idx="1"/>
          </p:nvPr>
        </p:nvSpPr>
        <p:spPr/>
        <p:txBody>
          <a:bodyPr/>
          <a:lstStyle/>
          <a:p>
            <a:r>
              <a:rPr lang="en-US" dirty="0" smtClean="0"/>
              <a:t>Manufacture or distribution followed by arrest</a:t>
            </a:r>
          </a:p>
          <a:p>
            <a:r>
              <a:rPr lang="en-US" dirty="0" smtClean="0"/>
              <a:t>Illicit drug use followed by arrest</a:t>
            </a:r>
          </a:p>
          <a:p>
            <a:r>
              <a:rPr lang="en-US" dirty="0" smtClean="0"/>
              <a:t>Crimes of violence fueled by substance abuse/misuse</a:t>
            </a:r>
          </a:p>
          <a:p>
            <a:r>
              <a:rPr lang="en-US" dirty="0" smtClean="0"/>
              <a:t>Property crimes to support drug use resulting in arrest</a:t>
            </a:r>
          </a:p>
          <a:p>
            <a:r>
              <a:rPr lang="en-US" dirty="0" smtClean="0"/>
              <a:t>Other court involvement</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 and Neglect Reports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Reports directly referencing drug use, distribution or manufacture</a:t>
            </a:r>
          </a:p>
          <a:p>
            <a:r>
              <a:rPr lang="en-US" dirty="0" smtClean="0"/>
              <a:t>Reports of abuse or neglect that are an indirect result of substance abuse or misuse </a:t>
            </a:r>
          </a:p>
          <a:p>
            <a:r>
              <a:rPr lang="en-US" dirty="0" smtClean="0"/>
              <a:t>Absence of parent due to substance abuse/misuse (e.g., in treatment, in jail, etc.)</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Substance Abuse on Children in Household</a:t>
            </a:r>
            <a:endParaRPr lang="en-US" dirty="0"/>
          </a:p>
        </p:txBody>
      </p:sp>
      <p:sp>
        <p:nvSpPr>
          <p:cNvPr id="3" name="Content Placeholder 2"/>
          <p:cNvSpPr>
            <a:spLocks noGrp="1"/>
          </p:cNvSpPr>
          <p:nvPr>
            <p:ph sz="quarter" idx="1"/>
          </p:nvPr>
        </p:nvSpPr>
        <p:spPr/>
        <p:txBody>
          <a:bodyPr>
            <a:normAutofit/>
          </a:bodyPr>
          <a:lstStyle/>
          <a:p>
            <a:pPr lvl="1">
              <a:buNone/>
            </a:pPr>
            <a:endParaRPr lang="en-US" dirty="0" smtClean="0"/>
          </a:p>
          <a:p>
            <a:r>
              <a:rPr lang="en-US" dirty="0" smtClean="0"/>
              <a:t>Physical injuries</a:t>
            </a:r>
          </a:p>
          <a:p>
            <a:r>
              <a:rPr lang="en-US" dirty="0" smtClean="0"/>
              <a:t>Physical neglect</a:t>
            </a:r>
          </a:p>
          <a:p>
            <a:r>
              <a:rPr lang="en-US" dirty="0" smtClean="0"/>
              <a:t>Sexual abuse</a:t>
            </a:r>
          </a:p>
          <a:p>
            <a:r>
              <a:rPr lang="en-US" dirty="0" smtClean="0"/>
              <a:t>Emotional maltreatment</a:t>
            </a:r>
          </a:p>
          <a:p>
            <a:r>
              <a:rPr lang="en-US" dirty="0" smtClean="0"/>
              <a:t>Educational neglect</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Parental Substance Abuse</a:t>
            </a:r>
            <a:endParaRPr lang="en-US" dirty="0"/>
          </a:p>
        </p:txBody>
      </p:sp>
      <p:sp>
        <p:nvSpPr>
          <p:cNvPr id="3" name="Content Placeholder 2"/>
          <p:cNvSpPr>
            <a:spLocks noGrp="1"/>
          </p:cNvSpPr>
          <p:nvPr>
            <p:ph sz="quarter" idx="1"/>
          </p:nvPr>
        </p:nvSpPr>
        <p:spPr/>
        <p:txBody>
          <a:bodyPr>
            <a:normAutofit/>
          </a:bodyPr>
          <a:lstStyle/>
          <a:p>
            <a:r>
              <a:rPr lang="en-US" dirty="0" smtClean="0"/>
              <a:t>Prenatal Exposure</a:t>
            </a:r>
          </a:p>
          <a:p>
            <a:endParaRPr lang="en-US" dirty="0" smtClean="0"/>
          </a:p>
          <a:p>
            <a:pPr lvl="1"/>
            <a:r>
              <a:rPr lang="en-US" dirty="0" smtClean="0"/>
              <a:t>Low birth weight</a:t>
            </a:r>
          </a:p>
          <a:p>
            <a:pPr lvl="1"/>
            <a:r>
              <a:rPr lang="en-US" dirty="0" smtClean="0"/>
              <a:t>Intellectual functioning</a:t>
            </a:r>
          </a:p>
          <a:p>
            <a:pPr lvl="1"/>
            <a:r>
              <a:rPr lang="en-US" dirty="0" smtClean="0"/>
              <a:t>Physical abnormalities</a:t>
            </a:r>
          </a:p>
          <a:p>
            <a:pPr lvl="1"/>
            <a:r>
              <a:rPr lang="en-US" dirty="0" smtClean="0"/>
              <a:t>Attachment disorder</a:t>
            </a:r>
          </a:p>
          <a:p>
            <a:pPr lvl="1"/>
            <a:r>
              <a:rPr lang="en-US" dirty="0" smtClean="0"/>
              <a:t>Emotional disorders</a:t>
            </a:r>
            <a:endParaRPr lang="en-US" dirty="0"/>
          </a:p>
        </p:txBody>
      </p:sp>
      <p:sp>
        <p:nvSpPr>
          <p:cNvPr id="4" name="Content Placeholder 3"/>
          <p:cNvSpPr>
            <a:spLocks noGrp="1"/>
          </p:cNvSpPr>
          <p:nvPr>
            <p:ph sz="quarter" idx="2"/>
          </p:nvPr>
        </p:nvSpPr>
        <p:spPr/>
        <p:txBody>
          <a:bodyPr>
            <a:normAutofit/>
          </a:bodyPr>
          <a:lstStyle/>
          <a:p>
            <a:r>
              <a:rPr lang="en-US" dirty="0" smtClean="0"/>
              <a:t>Use During Childhood</a:t>
            </a:r>
          </a:p>
          <a:p>
            <a:pPr lvl="1"/>
            <a:r>
              <a:rPr lang="en-US" dirty="0" smtClean="0"/>
              <a:t>Disruption of the bonding process</a:t>
            </a:r>
          </a:p>
          <a:p>
            <a:pPr lvl="1"/>
            <a:r>
              <a:rPr lang="en-US" dirty="0" smtClean="0"/>
              <a:t>Lack of structure and supervision</a:t>
            </a:r>
          </a:p>
          <a:p>
            <a:pPr lvl="1"/>
            <a:r>
              <a:rPr lang="en-US" dirty="0" smtClean="0"/>
              <a:t>Lack of positive role models and stigmatization in the community</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Letter</a:t>
            </a:r>
            <a:endParaRPr lang="en-US" dirty="0">
              <a:solidFill>
                <a:schemeClr val="bg1"/>
              </a:solidFill>
            </a:endParaRPr>
          </a:p>
        </p:txBody>
      </p:sp>
      <p:pic>
        <p:nvPicPr>
          <p:cNvPr id="4" name="Content Placeholder 3" descr="CCF03112013_00001.jpg"/>
          <p:cNvPicPr>
            <a:picLocks noGrp="1" noChangeAspect="1"/>
          </p:cNvPicPr>
          <p:nvPr>
            <p:ph sz="quarter" idx="1"/>
          </p:nvPr>
        </p:nvPicPr>
        <p:blipFill>
          <a:blip r:embed="rId3" cstate="print"/>
          <a:stretch>
            <a:fillRect/>
          </a:stretch>
        </p:blipFill>
        <p:spPr>
          <a:xfrm>
            <a:off x="1752600" y="1981200"/>
            <a:ext cx="5796238" cy="4495800"/>
          </a:xfrm>
        </p:spPr>
      </p:pic>
      <p:sp>
        <p:nvSpPr>
          <p:cNvPr id="5" name="TextBox 4"/>
          <p:cNvSpPr txBox="1"/>
          <p:nvPr/>
        </p:nvSpPr>
        <p:spPr>
          <a:xfrm>
            <a:off x="1143000" y="457200"/>
            <a:ext cx="7543800" cy="707886"/>
          </a:xfrm>
          <a:prstGeom prst="rect">
            <a:avLst/>
          </a:prstGeom>
          <a:noFill/>
        </p:spPr>
        <p:txBody>
          <a:bodyPr wrap="square" rtlCol="0">
            <a:spAutoFit/>
          </a:bodyPr>
          <a:lstStyle/>
          <a:p>
            <a:r>
              <a:rPr lang="en-US" sz="4000" dirty="0" smtClean="0"/>
              <a:t>From the Mouths of Babes</a:t>
            </a:r>
            <a:endParaRPr lang="en-US" sz="4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Concurrent Problems</a:t>
            </a:r>
            <a:endParaRPr lang="en-US" dirty="0"/>
          </a:p>
        </p:txBody>
      </p:sp>
      <p:sp>
        <p:nvSpPr>
          <p:cNvPr id="3" name="Content Placeholder 2"/>
          <p:cNvSpPr>
            <a:spLocks noGrp="1"/>
          </p:cNvSpPr>
          <p:nvPr>
            <p:ph sz="quarter" idx="1"/>
          </p:nvPr>
        </p:nvSpPr>
        <p:spPr/>
        <p:txBody>
          <a:bodyPr/>
          <a:lstStyle/>
          <a:p>
            <a:pPr lvl="2">
              <a:buFont typeface="Arial" pitchFamily="34" charset="0"/>
              <a:buChar char="•"/>
            </a:pPr>
            <a:endParaRPr lang="en-US" sz="2800" dirty="0" smtClean="0"/>
          </a:p>
          <a:p>
            <a:pPr lvl="2">
              <a:buFont typeface="Arial" pitchFamily="34" charset="0"/>
              <a:buChar char="•"/>
            </a:pPr>
            <a:r>
              <a:rPr lang="en-US" sz="2800" dirty="0" smtClean="0"/>
              <a:t>Unemployment or underemployment</a:t>
            </a:r>
          </a:p>
          <a:p>
            <a:pPr lvl="2">
              <a:buFont typeface="Arial" pitchFamily="34" charset="0"/>
              <a:buChar char="•"/>
            </a:pPr>
            <a:r>
              <a:rPr lang="en-US" sz="2800" dirty="0" smtClean="0"/>
              <a:t>Homelessness or instability in housing</a:t>
            </a:r>
          </a:p>
          <a:p>
            <a:pPr lvl="2">
              <a:buFont typeface="Arial" pitchFamily="34" charset="0"/>
              <a:buChar char="•"/>
            </a:pPr>
            <a:r>
              <a:rPr lang="en-US" sz="2800" dirty="0" smtClean="0"/>
              <a:t>Domestic violence</a:t>
            </a:r>
          </a:p>
          <a:p>
            <a:pPr lvl="2">
              <a:buFont typeface="Arial" pitchFamily="34" charset="0"/>
              <a:buChar char="•"/>
            </a:pPr>
            <a:r>
              <a:rPr lang="en-US" sz="2800" dirty="0" smtClean="0"/>
              <a:t>Involvement with the criminal justice system</a:t>
            </a:r>
          </a:p>
          <a:p>
            <a:pPr lvl="2">
              <a:buFont typeface="Arial" pitchFamily="34" charset="0"/>
              <a:buChar char="•"/>
            </a:pPr>
            <a:r>
              <a:rPr lang="en-US" sz="2800" dirty="0" smtClean="0"/>
              <a:t>Mental illness</a:t>
            </a:r>
          </a:p>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Substance Dependence or Abuse and Mental Illness Among Adults</a:t>
            </a:r>
            <a:endParaRPr lang="en-US" dirty="0"/>
          </a:p>
        </p:txBody>
      </p:sp>
      <p:graphicFrame>
        <p:nvGraphicFramePr>
          <p:cNvPr id="4" name="Content Placeholder 3"/>
          <p:cNvGraphicFramePr>
            <a:graphicFrameLocks noGrp="1"/>
          </p:cNvGraphicFramePr>
          <p:nvPr>
            <p:ph sz="quarter" idx="1"/>
          </p:nvPr>
        </p:nvGraphicFramePr>
        <p:xfrm>
          <a:off x="533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343400" y="3657600"/>
            <a:ext cx="1066800" cy="369332"/>
          </a:xfrm>
          <a:prstGeom prst="rect">
            <a:avLst/>
          </a:prstGeom>
          <a:noFill/>
        </p:spPr>
        <p:txBody>
          <a:bodyPr wrap="square" rtlCol="0">
            <a:spAutoFit/>
          </a:bodyPr>
          <a:lstStyle/>
          <a:p>
            <a:r>
              <a:rPr lang="en-US" dirty="0" smtClean="0"/>
              <a:t>8 Mil</a:t>
            </a:r>
            <a:endParaRPr lang="en-US" dirty="0"/>
          </a:p>
        </p:txBody>
      </p:sp>
      <p:sp>
        <p:nvSpPr>
          <p:cNvPr id="6" name="TextBox 5"/>
          <p:cNvSpPr txBox="1"/>
          <p:nvPr/>
        </p:nvSpPr>
        <p:spPr>
          <a:xfrm>
            <a:off x="3048000" y="3810000"/>
            <a:ext cx="1066800" cy="369332"/>
          </a:xfrm>
          <a:prstGeom prst="rect">
            <a:avLst/>
          </a:prstGeom>
          <a:noFill/>
        </p:spPr>
        <p:txBody>
          <a:bodyPr wrap="square" rtlCol="0">
            <a:spAutoFit/>
          </a:bodyPr>
          <a:lstStyle/>
          <a:p>
            <a:r>
              <a:rPr lang="en-US" dirty="0" smtClean="0"/>
              <a:t>37.6 Mil</a:t>
            </a:r>
            <a:endParaRPr lang="en-US" dirty="0"/>
          </a:p>
        </p:txBody>
      </p:sp>
      <p:sp>
        <p:nvSpPr>
          <p:cNvPr id="7" name="TextBox 6"/>
          <p:cNvSpPr txBox="1"/>
          <p:nvPr/>
        </p:nvSpPr>
        <p:spPr>
          <a:xfrm>
            <a:off x="5791200" y="3733800"/>
            <a:ext cx="990600" cy="369332"/>
          </a:xfrm>
          <a:prstGeom prst="rect">
            <a:avLst/>
          </a:prstGeom>
          <a:noFill/>
        </p:spPr>
        <p:txBody>
          <a:bodyPr wrap="square" rtlCol="0">
            <a:spAutoFit/>
          </a:bodyPr>
          <a:lstStyle/>
          <a:p>
            <a:r>
              <a:rPr lang="en-US" dirty="0" smtClean="0"/>
              <a:t>10.9 Mil</a:t>
            </a:r>
          </a:p>
        </p:txBody>
      </p:sp>
      <p:cxnSp>
        <p:nvCxnSpPr>
          <p:cNvPr id="9" name="Straight Arrow Connector 8"/>
          <p:cNvCxnSpPr/>
          <p:nvPr/>
        </p:nvCxnSpPr>
        <p:spPr>
          <a:xfrm>
            <a:off x="2209800" y="3048000"/>
            <a:ext cx="685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 y="2819400"/>
            <a:ext cx="1828800" cy="369332"/>
          </a:xfrm>
          <a:prstGeom prst="rect">
            <a:avLst/>
          </a:prstGeom>
          <a:noFill/>
        </p:spPr>
        <p:txBody>
          <a:bodyPr wrap="square" rtlCol="0">
            <a:spAutoFit/>
          </a:bodyPr>
          <a:lstStyle/>
          <a:p>
            <a:r>
              <a:rPr lang="en-US" dirty="0" smtClean="0"/>
              <a:t>Mental Illness</a:t>
            </a:r>
            <a:endParaRPr lang="en-US" dirty="0"/>
          </a:p>
        </p:txBody>
      </p:sp>
      <p:cxnSp>
        <p:nvCxnSpPr>
          <p:cNvPr id="12" name="Straight Arrow Connector 11"/>
          <p:cNvCxnSpPr/>
          <p:nvPr/>
        </p:nvCxnSpPr>
        <p:spPr>
          <a:xfrm flipH="1">
            <a:off x="5867400" y="2819400"/>
            <a:ext cx="7620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05600" y="2590800"/>
            <a:ext cx="2209800" cy="923330"/>
          </a:xfrm>
          <a:prstGeom prst="rect">
            <a:avLst/>
          </a:prstGeom>
          <a:noFill/>
        </p:spPr>
        <p:txBody>
          <a:bodyPr wrap="square" rtlCol="0">
            <a:spAutoFit/>
          </a:bodyPr>
          <a:lstStyle/>
          <a:p>
            <a:r>
              <a:rPr lang="en-US" dirty="0" smtClean="0"/>
              <a:t>Substance Dependence or Abuse</a:t>
            </a:r>
            <a:endParaRPr lang="en-US" dirty="0"/>
          </a:p>
        </p:txBody>
      </p:sp>
      <p:sp>
        <p:nvSpPr>
          <p:cNvPr id="14" name="TextBox 13"/>
          <p:cNvSpPr txBox="1"/>
          <p:nvPr/>
        </p:nvSpPr>
        <p:spPr>
          <a:xfrm>
            <a:off x="914400" y="5943600"/>
            <a:ext cx="7772400" cy="830997"/>
          </a:xfrm>
          <a:prstGeom prst="rect">
            <a:avLst/>
          </a:prstGeom>
          <a:noFill/>
        </p:spPr>
        <p:txBody>
          <a:bodyPr wrap="square" rtlCol="0">
            <a:spAutoFit/>
          </a:bodyPr>
          <a:lstStyle/>
          <a:p>
            <a:r>
              <a:rPr lang="en-US" sz="1600" dirty="0" smtClean="0"/>
              <a:t>2011 National Survey on drug use and Health: Mental Health Findings. U.S. Department of Health and Human Services Administration, Center for Behavior, Health, Statistics and Quality.  www.samhsa.gov</a:t>
            </a:r>
            <a:endParaRPr lang="en-US" sz="16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solidFill>
                  <a:schemeClr val="bg1"/>
                </a:solidFill>
              </a:rPr>
              <a:t>How do I get back home?</a:t>
            </a:r>
          </a:p>
        </p:txBody>
      </p:sp>
      <p:pic>
        <p:nvPicPr>
          <p:cNvPr id="1031" name="Picture 7" descr="C:\Users\Marmett\AppData\Local\Microsoft\Windows\Temporary Internet Files\Content.IE5\5DVPTL12\MP900438811[1].jpg"/>
          <p:cNvPicPr>
            <a:picLocks noChangeAspect="1" noChangeArrowheads="1"/>
          </p:cNvPicPr>
          <p:nvPr/>
        </p:nvPicPr>
        <p:blipFill>
          <a:blip r:embed="rId3" cstate="print"/>
          <a:srcRect/>
          <a:stretch>
            <a:fillRect/>
          </a:stretch>
        </p:blipFill>
        <p:spPr bwMode="auto">
          <a:xfrm>
            <a:off x="914400" y="457200"/>
            <a:ext cx="7315200" cy="48768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Treatment Options</a:t>
            </a:r>
            <a:endParaRPr lang="en-US" dirty="0"/>
          </a:p>
        </p:txBody>
      </p:sp>
      <p:sp>
        <p:nvSpPr>
          <p:cNvPr id="2" name="Text Placeholder 1"/>
          <p:cNvSpPr>
            <a:spLocks noGrp="1"/>
          </p:cNvSpPr>
          <p:nvPr>
            <p:ph sz="quarter" idx="1"/>
          </p:nvPr>
        </p:nvSpPr>
        <p:spPr>
          <a:xfrm>
            <a:off x="609600" y="2133600"/>
            <a:ext cx="8153400" cy="4495800"/>
          </a:xfrm>
        </p:spPr>
        <p:txBody>
          <a:bodyPr>
            <a:normAutofit/>
          </a:bodyPr>
          <a:lstStyle/>
          <a:p>
            <a:r>
              <a:rPr lang="en-US" dirty="0" smtClean="0"/>
              <a:t>Cognitive-Behavioral Therapy</a:t>
            </a:r>
          </a:p>
          <a:p>
            <a:r>
              <a:rPr lang="en-US" dirty="0" smtClean="0"/>
              <a:t>Contingency Management Interventions</a:t>
            </a:r>
          </a:p>
          <a:p>
            <a:r>
              <a:rPr lang="en-US" dirty="0" smtClean="0"/>
              <a:t>Matrix Model</a:t>
            </a:r>
          </a:p>
          <a:p>
            <a:r>
              <a:rPr lang="en-US" dirty="0" smtClean="0"/>
              <a:t>12-Step Facilitation Therapy</a:t>
            </a:r>
          </a:p>
          <a:p>
            <a:r>
              <a:rPr lang="en-US" dirty="0" smtClean="0"/>
              <a:t>And many, many other forms of treatment, some proven and some not.</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 OF SUBSTANCE ABUSING PARENTS</a:t>
            </a:r>
            <a:endParaRPr lang="en-US" dirty="0"/>
          </a:p>
        </p:txBody>
      </p:sp>
      <p:sp>
        <p:nvSpPr>
          <p:cNvPr id="4" name="Content Placeholder 3"/>
          <p:cNvSpPr>
            <a:spLocks noGrp="1"/>
          </p:cNvSpPr>
          <p:nvPr>
            <p:ph sz="quarter" idx="2"/>
          </p:nvPr>
        </p:nvSpPr>
        <p:spPr/>
        <p:txBody>
          <a:bodyPr>
            <a:normAutofit/>
          </a:bodyPr>
          <a:lstStyle/>
          <a:p>
            <a:r>
              <a:rPr lang="en-US" dirty="0" smtClean="0"/>
              <a:t>More likely to find themselves in foster care as a result of maltreatment than other children </a:t>
            </a:r>
          </a:p>
          <a:p>
            <a:r>
              <a:rPr lang="en-US" dirty="0" smtClean="0"/>
              <a:t>More likely to stay in foster care longer than children of non-abusing parents.  </a:t>
            </a:r>
          </a:p>
          <a:p>
            <a:endParaRPr lang="en-US" dirty="0"/>
          </a:p>
        </p:txBody>
      </p:sp>
      <p:pic>
        <p:nvPicPr>
          <p:cNvPr id="2050" name="Picture 2" descr="C:\Users\Marmett\AppData\Local\Microsoft\Windows\Temporary Internet Files\Content.IE5\5DVPTL12\MP900401406[1].jpg"/>
          <p:cNvPicPr>
            <a:picLocks noGrp="1" noChangeAspect="1" noChangeArrowheads="1"/>
          </p:cNvPicPr>
          <p:nvPr>
            <p:ph sz="quarter" idx="1"/>
          </p:nvPr>
        </p:nvPicPr>
        <p:blipFill>
          <a:blip r:embed="rId2" cstate="print"/>
          <a:srcRect/>
          <a:stretch>
            <a:fillRect/>
          </a:stretch>
        </p:blipFill>
        <p:spPr bwMode="auto">
          <a:xfrm>
            <a:off x="1511808" y="2314512"/>
            <a:ext cx="2081784" cy="3121152"/>
          </a:xfrm>
          <a:prstGeom prst="rect">
            <a:avLst/>
          </a:prstGeom>
          <a:noFill/>
        </p:spPr>
      </p:pic>
      <p:sp>
        <p:nvSpPr>
          <p:cNvPr id="5" name="TextBox 4"/>
          <p:cNvSpPr txBox="1"/>
          <p:nvPr/>
        </p:nvSpPr>
        <p:spPr>
          <a:xfrm>
            <a:off x="609600" y="5867400"/>
            <a:ext cx="8153400" cy="1107996"/>
          </a:xfrm>
          <a:prstGeom prst="rect">
            <a:avLst/>
          </a:prstGeom>
          <a:noFill/>
        </p:spPr>
        <p:txBody>
          <a:bodyPr wrap="square" rtlCol="0">
            <a:spAutoFit/>
          </a:bodyPr>
          <a:lstStyle/>
          <a:p>
            <a:r>
              <a:rPr lang="en-US" sz="1600" dirty="0" smtClean="0"/>
              <a:t>U.S. Department of Health and Human Services, 1999. HHS. Quoted in </a:t>
            </a:r>
            <a:r>
              <a:rPr lang="en-US" sz="1600" i="1" dirty="0" smtClean="0"/>
              <a:t>Parental Substance use and the Child Welfare System</a:t>
            </a:r>
            <a:r>
              <a:rPr lang="en-US" sz="1600" dirty="0" smtClean="0"/>
              <a:t>, Child Welfare Information Gateway, Bulletin for Professionals, January 2009.</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Treatment</a:t>
            </a:r>
            <a:endParaRPr lang="en-US" dirty="0"/>
          </a:p>
        </p:txBody>
      </p:sp>
      <p:sp>
        <p:nvSpPr>
          <p:cNvPr id="3" name="Content Placeholder 2"/>
          <p:cNvSpPr>
            <a:spLocks noGrp="1"/>
          </p:cNvSpPr>
          <p:nvPr>
            <p:ph sz="quarter" idx="1"/>
          </p:nvPr>
        </p:nvSpPr>
        <p:spPr/>
        <p:txBody>
          <a:bodyPr>
            <a:normAutofit/>
          </a:bodyPr>
          <a:lstStyle/>
          <a:p>
            <a:r>
              <a:rPr lang="en-US" dirty="0" smtClean="0"/>
              <a:t>Treatments backed by scientific evidence</a:t>
            </a:r>
          </a:p>
          <a:p>
            <a:r>
              <a:rPr lang="en-US" dirty="0" smtClean="0"/>
              <a:t>Tailored to specific needs of each client</a:t>
            </a:r>
          </a:p>
          <a:p>
            <a:r>
              <a:rPr lang="en-US" dirty="0" smtClean="0"/>
              <a:t>Program adaptability to meet changing needs of clients</a:t>
            </a:r>
          </a:p>
          <a:p>
            <a:r>
              <a:rPr lang="en-US" dirty="0" smtClean="0"/>
              <a:t>Sufficient duration of treatment</a:t>
            </a:r>
          </a:p>
          <a:p>
            <a:r>
              <a:rPr lang="en-US" dirty="0" smtClean="0"/>
              <a:t>Post-treatment plan (e.g., 12-step programs)</a:t>
            </a:r>
          </a:p>
          <a:p>
            <a:r>
              <a:rPr lang="en-US" dirty="0" smtClean="0"/>
              <a:t>Collaborative approach to treatment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Fragmentation</a:t>
            </a:r>
            <a:endParaRPr lang="en-US" dirty="0"/>
          </a:p>
        </p:txBody>
      </p:sp>
      <p:sp>
        <p:nvSpPr>
          <p:cNvPr id="3" name="Text Placeholder 2"/>
          <p:cNvSpPr>
            <a:spLocks noGrp="1"/>
          </p:cNvSpPr>
          <p:nvPr>
            <p:ph type="body" idx="2"/>
          </p:nvPr>
        </p:nvSpPr>
        <p:spPr/>
        <p:txBody>
          <a:bodyPr/>
          <a:lstStyle/>
          <a:p>
            <a:r>
              <a:rPr lang="en-US" dirty="0" smtClean="0"/>
              <a:t>Substance Abuse Treatment</a:t>
            </a:r>
          </a:p>
          <a:p>
            <a:r>
              <a:rPr lang="en-US" dirty="0" smtClean="0"/>
              <a:t>Mental Health Treatment</a:t>
            </a:r>
          </a:p>
          <a:p>
            <a:r>
              <a:rPr lang="en-US" dirty="0" smtClean="0"/>
              <a:t>Family Therapy</a:t>
            </a:r>
          </a:p>
          <a:p>
            <a:r>
              <a:rPr lang="en-US" dirty="0" smtClean="0"/>
              <a:t>Housing and Transport Assistance</a:t>
            </a:r>
            <a:endParaRPr lang="en-US" dirty="0"/>
          </a:p>
        </p:txBody>
      </p:sp>
      <p:sp>
        <p:nvSpPr>
          <p:cNvPr id="16" name="Content Placeholder 15"/>
          <p:cNvSpPr>
            <a:spLocks noGrp="1"/>
          </p:cNvSpPr>
          <p:nvPr>
            <p:ph sz="quarter" idx="1"/>
          </p:nvPr>
        </p:nvSpPr>
        <p:spPr/>
        <p:txBody>
          <a:bodyPr/>
          <a:lstStyle/>
          <a:p>
            <a:endParaRPr lang="en-US" dirty="0"/>
          </a:p>
        </p:txBody>
      </p:sp>
      <p:pic>
        <p:nvPicPr>
          <p:cNvPr id="1036" name="Picture 12" descr="C:\Users\Marmett\AppData\Local\Microsoft\Windows\Temporary Internet Files\Content.IE5\5DVPTL12\MC900334268[1].wmf"/>
          <p:cNvPicPr>
            <a:picLocks noChangeAspect="1" noChangeArrowheads="1"/>
          </p:cNvPicPr>
          <p:nvPr/>
        </p:nvPicPr>
        <p:blipFill>
          <a:blip r:embed="rId3" cstate="print"/>
          <a:srcRect/>
          <a:stretch>
            <a:fillRect/>
          </a:stretch>
        </p:blipFill>
        <p:spPr bwMode="auto">
          <a:xfrm>
            <a:off x="3581400" y="2514600"/>
            <a:ext cx="3200400" cy="3097213"/>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Best?</a:t>
            </a:r>
            <a:endParaRPr lang="en-US" dirty="0"/>
          </a:p>
        </p:txBody>
      </p:sp>
      <p:sp>
        <p:nvSpPr>
          <p:cNvPr id="7" name="Content Placeholder 6"/>
          <p:cNvSpPr>
            <a:spLocks noGrp="1"/>
          </p:cNvSpPr>
          <p:nvPr>
            <p:ph sz="quarter" idx="1"/>
          </p:nvPr>
        </p:nvSpPr>
        <p:spPr/>
        <p:txBody>
          <a:bodyPr>
            <a:normAutofit/>
          </a:bodyPr>
          <a:lstStyle/>
          <a:p>
            <a:r>
              <a:rPr lang="en-US" dirty="0" smtClean="0"/>
              <a:t>Fully integrated services including:</a:t>
            </a:r>
          </a:p>
          <a:p>
            <a:pPr lvl="1"/>
            <a:r>
              <a:rPr lang="en-US" dirty="0" smtClean="0"/>
              <a:t>Drug treatment</a:t>
            </a:r>
          </a:p>
          <a:p>
            <a:pPr lvl="1"/>
            <a:r>
              <a:rPr lang="en-US" dirty="0" smtClean="0"/>
              <a:t>In-home services to families</a:t>
            </a:r>
          </a:p>
          <a:p>
            <a:pPr lvl="1"/>
            <a:r>
              <a:rPr lang="en-US" dirty="0" smtClean="0"/>
              <a:t>Education and/or employment related services</a:t>
            </a:r>
          </a:p>
          <a:p>
            <a:pPr lvl="1"/>
            <a:r>
              <a:rPr lang="en-US" dirty="0" smtClean="0"/>
              <a:t>Effective aftercare and monitoring</a:t>
            </a:r>
          </a:p>
          <a:p>
            <a:pPr lvl="1"/>
            <a:r>
              <a:rPr lang="en-US" dirty="0" smtClean="0"/>
              <a:t>Continued counseling and/or medication management for users with mental health issues</a:t>
            </a:r>
          </a:p>
          <a:p>
            <a:pPr lvl="1"/>
            <a:r>
              <a:rPr lang="en-US" dirty="0" smtClean="0"/>
              <a:t>Parenting support groups</a:t>
            </a:r>
          </a:p>
          <a:p>
            <a:pPr lvl="1"/>
            <a:r>
              <a:rPr lang="en-US" dirty="0" smtClean="0"/>
              <a:t>Help finding housing and transportation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Need for Speed vs. Effective Intervention</a:t>
            </a:r>
            <a:br>
              <a:rPr lang="en-US" dirty="0" smtClean="0"/>
            </a:br>
            <a:endParaRPr lang="en-US" dirty="0"/>
          </a:p>
        </p:txBody>
      </p:sp>
      <p:sp>
        <p:nvSpPr>
          <p:cNvPr id="10" name="Content Placeholder 9"/>
          <p:cNvSpPr txBox="1">
            <a:spLocks noGrp="1"/>
          </p:cNvSpPr>
          <p:nvPr>
            <p:ph sz="quarter" idx="2"/>
          </p:nvPr>
        </p:nvSpPr>
        <p:spPr>
          <a:xfrm>
            <a:off x="457200" y="2174874"/>
            <a:ext cx="3352800" cy="4149725"/>
          </a:xfrm>
        </p:spPr>
        <p:txBody>
          <a:bodyPr/>
          <a:lstStyle/>
          <a:p>
            <a:r>
              <a:rPr lang="en-US" dirty="0" smtClean="0"/>
              <a:t>Timely resolutions that result in permanency for children in foster care</a:t>
            </a:r>
            <a:endParaRPr lang="en-US" dirty="0"/>
          </a:p>
        </p:txBody>
      </p:sp>
      <p:sp>
        <p:nvSpPr>
          <p:cNvPr id="9" name="Content Placeholder 8"/>
          <p:cNvSpPr>
            <a:spLocks noGrp="1"/>
          </p:cNvSpPr>
          <p:nvPr>
            <p:ph sz="quarter" idx="4"/>
          </p:nvPr>
        </p:nvSpPr>
        <p:spPr>
          <a:xfrm>
            <a:off x="5257800" y="2286000"/>
            <a:ext cx="3508375" cy="3810000"/>
          </a:xfrm>
        </p:spPr>
        <p:txBody>
          <a:bodyPr/>
          <a:lstStyle/>
          <a:p>
            <a:r>
              <a:rPr lang="en-US" dirty="0" smtClean="0"/>
              <a:t>Reasonable efforts that effectively prepare parents for return home</a:t>
            </a:r>
            <a:endParaRPr lang="en-US" dirty="0"/>
          </a:p>
        </p:txBody>
      </p:sp>
      <p:sp>
        <p:nvSpPr>
          <p:cNvPr id="14" name="Text Placeholder 13"/>
          <p:cNvSpPr>
            <a:spLocks noGrp="1"/>
          </p:cNvSpPr>
          <p:nvPr>
            <p:ph type="body" sz="quarter" idx="1"/>
          </p:nvPr>
        </p:nvSpPr>
        <p:spPr>
          <a:noFill/>
        </p:spPr>
        <p:txBody>
          <a:bodyPr/>
          <a:lstStyle/>
          <a:p>
            <a:r>
              <a:rPr lang="en-US" dirty="0" smtClean="0"/>
              <a:t>  </a:t>
            </a:r>
            <a:endParaRPr lang="en-US" dirty="0"/>
          </a:p>
        </p:txBody>
      </p:sp>
      <p:sp>
        <p:nvSpPr>
          <p:cNvPr id="15" name="Text Placeholder 14"/>
          <p:cNvSpPr>
            <a:spLocks noGrp="1"/>
          </p:cNvSpPr>
          <p:nvPr>
            <p:ph type="body" sz="quarter" idx="3"/>
          </p:nvPr>
        </p:nvSpPr>
        <p:spPr>
          <a:noFill/>
          <a:ln>
            <a:noFill/>
          </a:ln>
        </p:spPr>
        <p:txBody>
          <a:bodyPr/>
          <a:lstStyle/>
          <a:p>
            <a:r>
              <a:rPr lang="en-US" dirty="0" smtClean="0"/>
              <a:t>  </a:t>
            </a:r>
            <a:endParaRPr lang="en-US" dirty="0"/>
          </a:p>
        </p:txBody>
      </p:sp>
      <p:sp>
        <p:nvSpPr>
          <p:cNvPr id="4" name="Left-Right Arrow 3"/>
          <p:cNvSpPr/>
          <p:nvPr/>
        </p:nvSpPr>
        <p:spPr>
          <a:xfrm>
            <a:off x="3810000" y="26670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a happy ending…</a:t>
            </a:r>
            <a:endParaRPr lang="en-US" dirty="0"/>
          </a:p>
        </p:txBody>
      </p:sp>
      <p:pic>
        <p:nvPicPr>
          <p:cNvPr id="3082" name="Picture 10" descr="C:\Users\Marmett\AppData\Local\Microsoft\Windows\Temporary Internet Files\Content.IE5\NZOA3AUG\MP900399712[1].jpg"/>
          <p:cNvPicPr>
            <a:picLocks noChangeAspect="1" noChangeArrowheads="1"/>
          </p:cNvPicPr>
          <p:nvPr/>
        </p:nvPicPr>
        <p:blipFill>
          <a:blip r:embed="rId4" cstate="print"/>
          <a:srcRect/>
          <a:stretch>
            <a:fillRect/>
          </a:stretch>
        </p:blipFill>
        <p:spPr bwMode="auto">
          <a:xfrm>
            <a:off x="1524000" y="2057400"/>
            <a:ext cx="6067128" cy="4043172"/>
          </a:xfrm>
          <a:prstGeom prst="rect">
            <a:avLst/>
          </a:prstGeom>
          <a:noFill/>
        </p:spPr>
      </p:pic>
      <p:pic>
        <p:nvPicPr>
          <p:cNvPr id="5" name="j0214098.wav">
            <a:hlinkClick r:id="" action="ppaction://media"/>
          </p:cNvPr>
          <p:cNvPicPr>
            <a:picLocks noRot="1" noChangeAspect="1"/>
          </p:cNvPicPr>
          <p:nvPr>
            <a:wavAudioFile r:embed="rId1" name="j0214098.wav"/>
          </p:nvPr>
        </p:nvPicPr>
        <p:blipFill>
          <a:blip r:embed="rId5" cstate="print"/>
          <a:stretch>
            <a:fillRect/>
          </a:stretch>
        </p:blipFill>
        <p:spPr>
          <a:xfrm>
            <a:off x="4449763" y="3306763"/>
            <a:ext cx="244475" cy="244475"/>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smtClean="0"/>
              <a:t>Substance Abuse Treatment at Rappahannock-</a:t>
            </a:r>
            <a:r>
              <a:rPr lang="en-US" sz="3600" dirty="0" err="1" smtClean="0"/>
              <a:t>Rapidan</a:t>
            </a:r>
            <a:r>
              <a:rPr lang="en-US" sz="3600" dirty="0" smtClean="0"/>
              <a:t> Community Services (RRCS)</a:t>
            </a:r>
            <a:endParaRPr lang="en-US" sz="3600" dirty="0"/>
          </a:p>
        </p:txBody>
      </p:sp>
      <p:sp>
        <p:nvSpPr>
          <p:cNvPr id="3" name="Content Placeholder 2"/>
          <p:cNvSpPr>
            <a:spLocks noGrp="1"/>
          </p:cNvSpPr>
          <p:nvPr>
            <p:ph type="subTitle" idx="1"/>
          </p:nvPr>
        </p:nvSpPr>
        <p:spPr/>
        <p:txBody>
          <a:bodyPr>
            <a:normAutofit fontScale="77500" lnSpcReduction="20000"/>
          </a:bodyPr>
          <a:lstStyle/>
          <a:p>
            <a:endParaRPr lang="en-US" dirty="0" smtClean="0"/>
          </a:p>
          <a:p>
            <a:r>
              <a:rPr lang="en-US" dirty="0" smtClean="0"/>
              <a:t>Programs That Matter – People Who Care</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685800"/>
            <a:ext cx="2438400" cy="2209800"/>
          </a:xfrm>
          <a:prstGeom prst="rect">
            <a:avLst/>
          </a:prstGeom>
          <a:solidFill>
            <a:schemeClr val="tx2">
              <a:lumMod val="75000"/>
            </a:schemeClr>
          </a:solidFill>
          <a:ln w="57150">
            <a:solidFill>
              <a:schemeClr val="accent2"/>
            </a:solidFill>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Services</a:t>
            </a:r>
            <a:endParaRPr lang="en-US" dirty="0"/>
          </a:p>
        </p:txBody>
      </p:sp>
      <p:graphicFrame>
        <p:nvGraphicFramePr>
          <p:cNvPr id="4" name="Content Placeholder 3"/>
          <p:cNvGraphicFramePr>
            <a:graphicFrameLocks noGrp="1" noChangeAspect="1"/>
          </p:cNvGraphicFramePr>
          <p:nvPr>
            <p:ph sz="quarter" idx="1"/>
          </p:nvPr>
        </p:nvGraphicFramePr>
        <p:xfrm>
          <a:off x="2657475" y="1816100"/>
          <a:ext cx="4064000" cy="4064000"/>
        </p:xfrm>
        <a:graphic>
          <a:graphicData uri="http://schemas.openxmlformats.org/presentationml/2006/ole">
            <mc:AlternateContent xmlns:mc="http://schemas.openxmlformats.org/markup-compatibility/2006">
              <mc:Choice xmlns:v="urn:schemas-microsoft-com:vml" Requires="v">
                <p:oleObj spid="_x0000_s2052" name="Bitmap Image" r:id="rId4" imgW="1074513" imgH="1074513" progId="PBrush">
                  <p:embed/>
                </p:oleObj>
              </mc:Choice>
              <mc:Fallback>
                <p:oleObj name="Bitmap Image" r:id="rId4" imgW="1074513" imgH="1074513" progId="PBrush">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1816100"/>
                        <a:ext cx="4064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85800" y="1219200"/>
            <a:ext cx="7924800" cy="369332"/>
          </a:xfrm>
          <a:prstGeom prst="rect">
            <a:avLst/>
          </a:prstGeom>
          <a:noFill/>
        </p:spPr>
        <p:txBody>
          <a:bodyPr wrap="square" rtlCol="0">
            <a:spAutoFit/>
          </a:bodyPr>
          <a:lstStyle/>
          <a:p>
            <a:r>
              <a:rPr lang="en-US" dirty="0" smtClean="0"/>
              <a:t>825-5656 – Culpeper        672-2718 – Orange            347-7629 – Fauquier  </a:t>
            </a:r>
            <a:endParaRPr lang="en-US" dirty="0"/>
          </a:p>
        </p:txBody>
      </p:sp>
      <p:sp>
        <p:nvSpPr>
          <p:cNvPr id="6" name="TextBox 5"/>
          <p:cNvSpPr txBox="1"/>
          <p:nvPr/>
        </p:nvSpPr>
        <p:spPr>
          <a:xfrm>
            <a:off x="914400" y="1828800"/>
            <a:ext cx="7391400" cy="4832092"/>
          </a:xfrm>
          <a:prstGeom prst="rect">
            <a:avLst/>
          </a:prstGeom>
          <a:noFill/>
        </p:spPr>
        <p:txBody>
          <a:bodyPr wrap="square" rtlCol="0">
            <a:spAutoFit/>
          </a:bodyPr>
          <a:lstStyle/>
          <a:p>
            <a:r>
              <a:rPr lang="en-US" sz="2800" dirty="0" smtClean="0"/>
              <a:t>Consumers with substance abuse needs fast-tracked:</a:t>
            </a:r>
          </a:p>
          <a:p>
            <a:endParaRPr lang="en-US" sz="2800" dirty="0" smtClean="0"/>
          </a:p>
          <a:p>
            <a:pPr lvl="1">
              <a:buFont typeface="Arial" pitchFamily="34" charset="0"/>
              <a:buChar char="•"/>
            </a:pPr>
            <a:r>
              <a:rPr lang="en-US" sz="2800" dirty="0" smtClean="0"/>
              <a:t>Call appropriate clinic</a:t>
            </a:r>
          </a:p>
          <a:p>
            <a:pPr lvl="1"/>
            <a:endParaRPr lang="en-US" sz="2800" dirty="0" smtClean="0"/>
          </a:p>
          <a:p>
            <a:pPr lvl="1">
              <a:buFont typeface="Arial" pitchFamily="34" charset="0"/>
              <a:buChar char="•"/>
            </a:pPr>
            <a:r>
              <a:rPr lang="en-US" sz="2800" dirty="0" smtClean="0"/>
              <a:t>Special intake is scheduled for outpatient     services</a:t>
            </a:r>
          </a:p>
          <a:p>
            <a:pPr lvl="1"/>
            <a:endParaRPr lang="en-US" sz="2800" dirty="0" smtClean="0"/>
          </a:p>
          <a:p>
            <a:pPr lvl="1">
              <a:buFont typeface="Arial" pitchFamily="34" charset="0"/>
              <a:buChar char="•"/>
            </a:pPr>
            <a:r>
              <a:rPr lang="en-US" sz="2800" dirty="0" smtClean="0"/>
              <a:t>$35 flat fee</a:t>
            </a:r>
          </a:p>
          <a:p>
            <a:pPr lvl="1"/>
            <a:endParaRPr lang="en-US" sz="2800" dirty="0" smtClean="0"/>
          </a:p>
          <a:p>
            <a:pPr lvl="1">
              <a:buFont typeface="Arial" pitchFamily="34" charset="0"/>
              <a:buChar char="•"/>
            </a:pPr>
            <a:r>
              <a:rPr lang="en-US" sz="2800" dirty="0" smtClean="0"/>
              <a:t>No proof of income required</a:t>
            </a:r>
            <a:endParaRPr lang="en-US" sz="2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Services (cont.)</a:t>
            </a:r>
            <a:endParaRPr lang="en-US" dirty="0"/>
          </a:p>
        </p:txBody>
      </p:sp>
      <p:sp>
        <p:nvSpPr>
          <p:cNvPr id="3" name="Content Placeholder 2"/>
          <p:cNvSpPr>
            <a:spLocks noGrp="1"/>
          </p:cNvSpPr>
          <p:nvPr>
            <p:ph sz="quarter" idx="1"/>
          </p:nvPr>
        </p:nvSpPr>
        <p:spPr>
          <a:xfrm>
            <a:off x="533400" y="2057400"/>
            <a:ext cx="8153400" cy="4495800"/>
          </a:xfrm>
        </p:spPr>
        <p:txBody>
          <a:bodyPr/>
          <a:lstStyle/>
          <a:p>
            <a:r>
              <a:rPr lang="en-US" dirty="0" smtClean="0"/>
              <a:t>Inpatient Substance Abuse Needed???</a:t>
            </a:r>
          </a:p>
          <a:p>
            <a:endParaRPr lang="en-US" dirty="0" smtClean="0"/>
          </a:p>
          <a:p>
            <a:pPr lvl="1"/>
            <a:r>
              <a:rPr lang="en-US" dirty="0" smtClean="0"/>
              <a:t>May be determined at a flat fee intake - $35</a:t>
            </a:r>
          </a:p>
          <a:p>
            <a:pPr lvl="1"/>
            <a:r>
              <a:rPr lang="en-US" dirty="0" smtClean="0"/>
              <a:t>May be determined at an Emergency Intake - $75+</a:t>
            </a:r>
          </a:p>
          <a:p>
            <a:pPr lvl="1"/>
            <a:r>
              <a:rPr lang="en-US" dirty="0" smtClean="0"/>
              <a:t>Prescreens available at the jail for a fee of $10, which MUST be paid in advance</a:t>
            </a:r>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Outpatient vs. Inpatient???</a:t>
            </a:r>
            <a:endParaRPr lang="en-US" dirty="0"/>
          </a:p>
        </p:txBody>
      </p:sp>
      <p:sp>
        <p:nvSpPr>
          <p:cNvPr id="8" name="Content Placeholder 7"/>
          <p:cNvSpPr>
            <a:spLocks noGrp="1"/>
          </p:cNvSpPr>
          <p:nvPr>
            <p:ph sz="quarter" idx="2"/>
          </p:nvPr>
        </p:nvSpPr>
        <p:spPr/>
        <p:txBody>
          <a:bodyPr>
            <a:normAutofit fontScale="92500"/>
          </a:bodyPr>
          <a:lstStyle/>
          <a:p>
            <a:r>
              <a:rPr lang="en-US" dirty="0" smtClean="0"/>
              <a:t>Type of drug/s used</a:t>
            </a:r>
          </a:p>
          <a:p>
            <a:r>
              <a:rPr lang="en-US" dirty="0" smtClean="0"/>
              <a:t>Lengthy of use</a:t>
            </a:r>
          </a:p>
          <a:p>
            <a:r>
              <a:rPr lang="en-US" dirty="0" smtClean="0"/>
              <a:t>Past experience with treatment or sobriety</a:t>
            </a:r>
          </a:p>
          <a:p>
            <a:r>
              <a:rPr lang="en-US" dirty="0" smtClean="0"/>
              <a:t>Existing support system</a:t>
            </a:r>
          </a:p>
          <a:p>
            <a:r>
              <a:rPr lang="en-US" dirty="0" smtClean="0"/>
              <a:t>Motivation to change</a:t>
            </a:r>
          </a:p>
        </p:txBody>
      </p:sp>
      <p:sp>
        <p:nvSpPr>
          <p:cNvPr id="10" name="Content Placeholder 9"/>
          <p:cNvSpPr>
            <a:spLocks noGrp="1"/>
          </p:cNvSpPr>
          <p:nvPr>
            <p:ph sz="quarter" idx="4"/>
          </p:nvPr>
        </p:nvSpPr>
        <p:spPr/>
        <p:txBody>
          <a:bodyPr>
            <a:normAutofit fontScale="92500" lnSpcReduction="20000"/>
          </a:bodyPr>
          <a:lstStyle/>
          <a:p>
            <a:r>
              <a:rPr lang="en-US" dirty="0" smtClean="0"/>
              <a:t>Collaboration with the referring agency is very helpful at every step from intake to discharge!</a:t>
            </a:r>
          </a:p>
          <a:p>
            <a:r>
              <a:rPr lang="en-US" dirty="0" smtClean="0"/>
              <a:t>Great to have information at the time of intake for accurate recommendation</a:t>
            </a:r>
            <a:endParaRPr lang="en-US" dirty="0"/>
          </a:p>
        </p:txBody>
      </p:sp>
      <p:sp>
        <p:nvSpPr>
          <p:cNvPr id="7" name="Text Placeholder 6"/>
          <p:cNvSpPr>
            <a:spLocks noGrp="1"/>
          </p:cNvSpPr>
          <p:nvPr>
            <p:ph type="body" sz="quarter" idx="1"/>
          </p:nvPr>
        </p:nvSpPr>
        <p:spPr/>
        <p:txBody>
          <a:bodyPr>
            <a:normAutofit lnSpcReduction="10000"/>
          </a:bodyPr>
          <a:lstStyle/>
          <a:p>
            <a:r>
              <a:rPr lang="en-US" dirty="0" smtClean="0"/>
              <a:t>Least Restrictive Environment is Rule of Thumb</a:t>
            </a:r>
            <a:endParaRPr lang="en-US" dirty="0"/>
          </a:p>
        </p:txBody>
      </p:sp>
      <p:sp>
        <p:nvSpPr>
          <p:cNvPr id="9" name="Text Placeholder 8"/>
          <p:cNvSpPr>
            <a:spLocks noGrp="1"/>
          </p:cNvSpPr>
          <p:nvPr>
            <p:ph type="body" sz="quarter" idx="3"/>
          </p:nvPr>
        </p:nvSpPr>
        <p:spPr/>
        <p:txBody>
          <a:bodyPr/>
          <a:lstStyle/>
          <a:p>
            <a:r>
              <a:rPr lang="en-US" dirty="0" smtClean="0"/>
              <a:t>Collaboration</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3276600"/>
            <a:ext cx="7123113" cy="1673225"/>
          </a:xfrm>
        </p:spPr>
        <p:txBody>
          <a:bodyPr>
            <a:noAutofit/>
          </a:bodyPr>
          <a:lstStyle/>
          <a:p>
            <a:pPr>
              <a:buFont typeface="Arial" pitchFamily="34" charset="0"/>
              <a:buChar char="•"/>
            </a:pPr>
            <a:r>
              <a:rPr lang="en-US" sz="3200" dirty="0" smtClean="0"/>
              <a:t>Women’s Alternatives</a:t>
            </a:r>
          </a:p>
          <a:p>
            <a:pPr>
              <a:buFont typeface="Arial" pitchFamily="34" charset="0"/>
              <a:buChar char="•"/>
            </a:pPr>
            <a:r>
              <a:rPr lang="en-US" sz="3200" dirty="0" smtClean="0"/>
              <a:t>Co-Ed Substance Abuse Group</a:t>
            </a:r>
          </a:p>
          <a:p>
            <a:pPr>
              <a:buFont typeface="Arial" pitchFamily="34" charset="0"/>
              <a:buChar char="•"/>
            </a:pPr>
            <a:r>
              <a:rPr lang="en-US" sz="3200" dirty="0" smtClean="0"/>
              <a:t>Other Counseling </a:t>
            </a:r>
            <a:r>
              <a:rPr lang="en-US" dirty="0" smtClean="0"/>
              <a:t>– mental health     groups and one-on-one counseling</a:t>
            </a:r>
          </a:p>
        </p:txBody>
      </p:sp>
      <p:sp>
        <p:nvSpPr>
          <p:cNvPr id="3" name="Title 2"/>
          <p:cNvSpPr>
            <a:spLocks noGrp="1"/>
          </p:cNvSpPr>
          <p:nvPr>
            <p:ph type="title"/>
          </p:nvPr>
        </p:nvSpPr>
        <p:spPr/>
        <p:txBody>
          <a:bodyPr/>
          <a:lstStyle/>
          <a:p>
            <a:r>
              <a:rPr lang="en-US" dirty="0" smtClean="0"/>
              <a:t>Outpatient SA Services</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Trouble, right here in River City…</a:t>
            </a:r>
            <a:endParaRPr lang="en-US" dirty="0"/>
          </a:p>
        </p:txBody>
      </p:sp>
      <p:pic>
        <p:nvPicPr>
          <p:cNvPr id="1026" name="Picture 2" descr="C:\Users\Marmett\AppData\Local\Microsoft\Windows\Temporary Internet Files\Content.IE5\QEB724DH\MM900254494[1].gif"/>
          <p:cNvPicPr>
            <a:picLocks noGrp="1" noChangeAspect="1" noChangeArrowheads="1" noCrop="1"/>
          </p:cNvPicPr>
          <p:nvPr>
            <p:ph sz="quarter" idx="1"/>
          </p:nvPr>
        </p:nvPicPr>
        <p:blipFill>
          <a:blip r:embed="rId3" cstate="print"/>
          <a:stretch>
            <a:fillRect/>
          </a:stretch>
        </p:blipFill>
        <p:spPr bwMode="auto">
          <a:xfrm rot="18581035">
            <a:off x="327007" y="2959926"/>
            <a:ext cx="4299090" cy="2472928"/>
          </a:xfrm>
          <a:prstGeom prst="rect">
            <a:avLst/>
          </a:prstGeom>
          <a:noFill/>
        </p:spPr>
      </p:pic>
      <p:sp>
        <p:nvSpPr>
          <p:cNvPr id="6" name="Content Placeholder 5"/>
          <p:cNvSpPr>
            <a:spLocks noGrp="1"/>
          </p:cNvSpPr>
          <p:nvPr>
            <p:ph sz="quarter" idx="2"/>
          </p:nvPr>
        </p:nvSpPr>
        <p:spPr/>
        <p:txBody>
          <a:bodyPr>
            <a:normAutofit fontScale="92500" lnSpcReduction="10000"/>
          </a:bodyPr>
          <a:lstStyle/>
          <a:p>
            <a:r>
              <a:rPr lang="en-US" dirty="0" smtClean="0"/>
              <a:t>Apparent Meth Lab uncovered on Meander Drive (7/10/12 – Culpeper)</a:t>
            </a:r>
          </a:p>
          <a:p>
            <a:r>
              <a:rPr lang="en-US" dirty="0" smtClean="0"/>
              <a:t>Woman Dealt Bath Salts from Fifth Street Video Store (4/26/12 – Charlottesville)</a:t>
            </a:r>
          </a:p>
          <a:p>
            <a:r>
              <a:rPr lang="en-US" dirty="0" smtClean="0"/>
              <a:t>Woman Charged With Distributing Marijuana (2/7/13 – Culpeper)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Women’s Alternatives</a:t>
            </a:r>
            <a:endParaRPr lang="en-US" dirty="0"/>
          </a:p>
        </p:txBody>
      </p:sp>
      <p:sp>
        <p:nvSpPr>
          <p:cNvPr id="8" name="Text Placeholder 7"/>
          <p:cNvSpPr>
            <a:spLocks noGrp="1"/>
          </p:cNvSpPr>
          <p:nvPr>
            <p:ph type="body" idx="2"/>
          </p:nvPr>
        </p:nvSpPr>
        <p:spPr/>
        <p:txBody>
          <a:bodyPr/>
          <a:lstStyle/>
          <a:p>
            <a:r>
              <a:rPr lang="en-US" dirty="0" smtClean="0"/>
              <a:t>Meets Tuesdays &amp; Thursdays from 9am – 12pm</a:t>
            </a:r>
          </a:p>
          <a:p>
            <a:r>
              <a:rPr lang="en-US" dirty="0" smtClean="0"/>
              <a:t>Minimum 30 sessions at $10 per session</a:t>
            </a:r>
            <a:endParaRPr lang="en-US" dirty="0"/>
          </a:p>
        </p:txBody>
      </p:sp>
      <p:sp>
        <p:nvSpPr>
          <p:cNvPr id="7" name="Content Placeholder 6"/>
          <p:cNvSpPr>
            <a:spLocks noGrp="1"/>
          </p:cNvSpPr>
          <p:nvPr>
            <p:ph sz="quarter" idx="1"/>
          </p:nvPr>
        </p:nvSpPr>
        <p:spPr>
          <a:xfrm>
            <a:off x="2438400" y="2133600"/>
            <a:ext cx="6248400" cy="3352800"/>
          </a:xfrm>
        </p:spPr>
        <p:txBody>
          <a:bodyPr>
            <a:normAutofit/>
          </a:bodyPr>
          <a:lstStyle/>
          <a:p>
            <a:r>
              <a:rPr lang="en-US" dirty="0" smtClean="0"/>
              <a:t>Substance abuse education</a:t>
            </a:r>
          </a:p>
          <a:p>
            <a:r>
              <a:rPr lang="en-US" dirty="0" smtClean="0"/>
              <a:t>Life skills &amp; women’s issues</a:t>
            </a:r>
          </a:p>
          <a:p>
            <a:r>
              <a:rPr lang="en-US" dirty="0" smtClean="0"/>
              <a:t>Relapse prevention skills</a:t>
            </a:r>
          </a:p>
          <a:p>
            <a:r>
              <a:rPr lang="en-US" dirty="0" smtClean="0"/>
              <a:t>Auricular acupuncture</a:t>
            </a:r>
          </a:p>
          <a:p>
            <a:r>
              <a:rPr lang="en-US" dirty="0" smtClean="0"/>
              <a:t>12 Step meeting attendance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Co-Ed Substance Abuse Group</a:t>
            </a:r>
            <a:endParaRPr lang="en-US" dirty="0"/>
          </a:p>
        </p:txBody>
      </p:sp>
      <p:sp>
        <p:nvSpPr>
          <p:cNvPr id="3" name="Text Placeholder 2"/>
          <p:cNvSpPr>
            <a:spLocks noGrp="1"/>
          </p:cNvSpPr>
          <p:nvPr>
            <p:ph type="body" idx="2"/>
          </p:nvPr>
        </p:nvSpPr>
        <p:spPr/>
        <p:txBody>
          <a:bodyPr/>
          <a:lstStyle/>
          <a:p>
            <a:r>
              <a:rPr lang="en-US" sz="2400" u="sng" dirty="0" smtClean="0"/>
              <a:t>PHASE ONE</a:t>
            </a:r>
          </a:p>
          <a:p>
            <a:r>
              <a:rPr lang="en-US" dirty="0" smtClean="0"/>
              <a:t>One time per week for total of six sessions</a:t>
            </a:r>
          </a:p>
          <a:p>
            <a:r>
              <a:rPr lang="en-US" dirty="0" smtClean="0"/>
              <a:t>$15 per session</a:t>
            </a:r>
            <a:endParaRPr lang="en-US" dirty="0"/>
          </a:p>
        </p:txBody>
      </p:sp>
      <p:sp>
        <p:nvSpPr>
          <p:cNvPr id="4" name="Content Placeholder 3"/>
          <p:cNvSpPr>
            <a:spLocks noGrp="1"/>
          </p:cNvSpPr>
          <p:nvPr>
            <p:ph sz="quarter" idx="1"/>
          </p:nvPr>
        </p:nvSpPr>
        <p:spPr/>
        <p:txBody>
          <a:bodyPr/>
          <a:lstStyle/>
          <a:p>
            <a:pPr>
              <a:lnSpc>
                <a:spcPct val="150000"/>
              </a:lnSpc>
            </a:pPr>
            <a:r>
              <a:rPr lang="en-US" dirty="0" smtClean="0"/>
              <a:t>Education about substance abuse and dependence</a:t>
            </a:r>
          </a:p>
          <a:p>
            <a:pPr>
              <a:lnSpc>
                <a:spcPct val="150000"/>
              </a:lnSpc>
            </a:pPr>
            <a:r>
              <a:rPr lang="en-US" dirty="0" smtClean="0"/>
              <a:t>Motivation for change</a:t>
            </a:r>
          </a:p>
          <a:p>
            <a:pPr>
              <a:lnSpc>
                <a:spcPct val="150000"/>
              </a:lnSpc>
            </a:pPr>
            <a:r>
              <a:rPr lang="en-US" dirty="0" smtClean="0"/>
              <a:t>Early recovery/relapse prevention skills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Co-Ed Substance Abuse Group (cont.)</a:t>
            </a:r>
            <a:endParaRPr lang="en-US" dirty="0"/>
          </a:p>
        </p:txBody>
      </p:sp>
      <p:sp>
        <p:nvSpPr>
          <p:cNvPr id="3" name="Text Placeholder 2"/>
          <p:cNvSpPr>
            <a:spLocks noGrp="1"/>
          </p:cNvSpPr>
          <p:nvPr>
            <p:ph type="body" idx="2"/>
          </p:nvPr>
        </p:nvSpPr>
        <p:spPr/>
        <p:txBody>
          <a:bodyPr/>
          <a:lstStyle/>
          <a:p>
            <a:r>
              <a:rPr lang="en-US" sz="2400" u="sng" dirty="0" smtClean="0"/>
              <a:t>PHASE TWO</a:t>
            </a:r>
          </a:p>
          <a:p>
            <a:r>
              <a:rPr lang="en-US" dirty="0" smtClean="0"/>
              <a:t>Two times per week for total of 20 sessions</a:t>
            </a:r>
          </a:p>
          <a:p>
            <a:r>
              <a:rPr lang="en-US" dirty="0" smtClean="0"/>
              <a:t>$15 per sessions</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For men and women who already have a basic understanding of the disease of addiction, through completion of Phase One, an inpatient program or some other outpatient program</a:t>
            </a:r>
          </a:p>
          <a:p>
            <a:r>
              <a:rPr lang="en-US" dirty="0" smtClean="0"/>
              <a:t>Includes auricular acupuncture, relapse prevention, increasing self-awareness and coping skills, mindfulness practice and attendance at AA/NA (at least once per week)</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Co-Ed Substance Abuse Group (cont.)</a:t>
            </a:r>
            <a:endParaRPr lang="en-US" dirty="0"/>
          </a:p>
        </p:txBody>
      </p:sp>
      <p:sp>
        <p:nvSpPr>
          <p:cNvPr id="3" name="Text Placeholder 2"/>
          <p:cNvSpPr>
            <a:spLocks noGrp="1"/>
          </p:cNvSpPr>
          <p:nvPr>
            <p:ph type="body" idx="2"/>
          </p:nvPr>
        </p:nvSpPr>
        <p:spPr/>
        <p:txBody>
          <a:bodyPr/>
          <a:lstStyle/>
          <a:p>
            <a:r>
              <a:rPr lang="en-US" u="sng" dirty="0" smtClean="0"/>
              <a:t>PHASE THREE</a:t>
            </a:r>
          </a:p>
          <a:p>
            <a:r>
              <a:rPr lang="en-US" dirty="0" smtClean="0"/>
              <a:t>Once per week for a total of 10 sessions</a:t>
            </a:r>
          </a:p>
          <a:p>
            <a:r>
              <a:rPr lang="en-US" dirty="0" smtClean="0"/>
              <a:t>$15 per session</a:t>
            </a:r>
            <a:endParaRPr lang="en-US" dirty="0"/>
          </a:p>
        </p:txBody>
      </p:sp>
      <p:sp>
        <p:nvSpPr>
          <p:cNvPr id="4" name="Content Placeholder 3"/>
          <p:cNvSpPr>
            <a:spLocks noGrp="1"/>
          </p:cNvSpPr>
          <p:nvPr>
            <p:ph sz="quarter" idx="1"/>
          </p:nvPr>
        </p:nvSpPr>
        <p:spPr/>
        <p:txBody>
          <a:bodyPr/>
          <a:lstStyle/>
          <a:p>
            <a:pPr>
              <a:lnSpc>
                <a:spcPct val="150000"/>
              </a:lnSpc>
            </a:pPr>
            <a:r>
              <a:rPr lang="en-US" dirty="0" smtClean="0"/>
              <a:t>Relapse prevention group for those who have completed Phases One and Two or the equivalent</a:t>
            </a:r>
          </a:p>
          <a:p>
            <a:pPr>
              <a:lnSpc>
                <a:spcPct val="150000"/>
              </a:lnSpc>
            </a:pPr>
            <a:r>
              <a:rPr lang="en-US" dirty="0" smtClean="0"/>
              <a:t>Requires attendance at a minimum of two AA/NA meetings per week</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Co-Ed Substance Abuse Group (cont.)</a:t>
            </a:r>
            <a:endParaRPr lang="en-US" dirty="0"/>
          </a:p>
        </p:txBody>
      </p:sp>
      <p:sp>
        <p:nvSpPr>
          <p:cNvPr id="6" name="Content Placeholder 5"/>
          <p:cNvSpPr>
            <a:spLocks noGrp="1"/>
          </p:cNvSpPr>
          <p:nvPr>
            <p:ph sz="quarter" idx="1"/>
          </p:nvPr>
        </p:nvSpPr>
        <p:spPr>
          <a:xfrm>
            <a:off x="609600" y="1981200"/>
            <a:ext cx="8153400" cy="4495800"/>
          </a:xfrm>
        </p:spPr>
        <p:txBody>
          <a:bodyPr/>
          <a:lstStyle/>
          <a:p>
            <a:pPr>
              <a:lnSpc>
                <a:spcPct val="150000"/>
              </a:lnSpc>
            </a:pPr>
            <a:r>
              <a:rPr lang="en-US" dirty="0" smtClean="0"/>
              <a:t>Most clients are referred to Phases One, Two </a:t>
            </a:r>
            <a:r>
              <a:rPr lang="en-US" u="sng" dirty="0" smtClean="0"/>
              <a:t>and</a:t>
            </a:r>
            <a:r>
              <a:rPr lang="en-US" dirty="0" smtClean="0"/>
              <a:t> Three.</a:t>
            </a:r>
          </a:p>
          <a:p>
            <a:pPr>
              <a:lnSpc>
                <a:spcPct val="150000"/>
              </a:lnSpc>
            </a:pPr>
            <a:r>
              <a:rPr lang="en-US" dirty="0" smtClean="0"/>
              <a:t>Only clients needing only SA education are referred just to Phase One</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Co-Ed Substance Abuse Group (cont.)</a:t>
            </a:r>
            <a:endParaRPr lang="en-US" dirty="0"/>
          </a:p>
        </p:txBody>
      </p:sp>
      <p:sp>
        <p:nvSpPr>
          <p:cNvPr id="3" name="Content Placeholder 2"/>
          <p:cNvSpPr>
            <a:spLocks noGrp="1"/>
          </p:cNvSpPr>
          <p:nvPr>
            <p:ph sz="quarter" idx="1"/>
          </p:nvPr>
        </p:nvSpPr>
        <p:spPr>
          <a:xfrm>
            <a:off x="609600" y="1828800"/>
            <a:ext cx="8153400" cy="4495800"/>
          </a:xfrm>
        </p:spPr>
        <p:txBody>
          <a:bodyPr>
            <a:normAutofit lnSpcReduction="10000"/>
          </a:bodyPr>
          <a:lstStyle/>
          <a:p>
            <a:r>
              <a:rPr lang="en-US" dirty="0" smtClean="0"/>
              <a:t>Completion of all three phases takes about nine (9) months</a:t>
            </a:r>
          </a:p>
          <a:p>
            <a:pPr lvl="1"/>
            <a:r>
              <a:rPr lang="en-US" sz="2400" dirty="0" smtClean="0"/>
              <a:t>Certain individuals may benefit from longer treatment and/or individual therapy</a:t>
            </a:r>
          </a:p>
          <a:p>
            <a:pPr lvl="1">
              <a:buNone/>
            </a:pPr>
            <a:endParaRPr lang="en-US" sz="2400" dirty="0" smtClean="0"/>
          </a:p>
          <a:p>
            <a:r>
              <a:rPr lang="en-US" dirty="0" smtClean="0"/>
              <a:t>Evidence Based Practices Are Used</a:t>
            </a:r>
          </a:p>
          <a:p>
            <a:pPr lvl="1"/>
            <a:r>
              <a:rPr lang="en-US" dirty="0" smtClean="0"/>
              <a:t>Motivational Enhancement Therapy</a:t>
            </a:r>
          </a:p>
          <a:p>
            <a:pPr lvl="1"/>
            <a:r>
              <a:rPr lang="en-US" dirty="0" smtClean="0"/>
              <a:t>Motivational Interviewing</a:t>
            </a:r>
          </a:p>
          <a:p>
            <a:pPr lvl="1"/>
            <a:r>
              <a:rPr lang="en-US" dirty="0" smtClean="0"/>
              <a:t>Matrix Model</a:t>
            </a:r>
          </a:p>
          <a:p>
            <a:pPr lvl="1"/>
            <a:r>
              <a:rPr lang="en-US" dirty="0" smtClean="0"/>
              <a:t>Cognitive Behavioral Therapy</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Acu-Detox</a:t>
            </a:r>
            <a:r>
              <a:rPr lang="en-US" dirty="0" smtClean="0"/>
              <a:t>”</a:t>
            </a:r>
            <a:endParaRPr lang="en-US" dirty="0"/>
          </a:p>
        </p:txBody>
      </p:sp>
      <p:pic>
        <p:nvPicPr>
          <p:cNvPr id="5122" name="Picture 2" descr="C:\Users\Marmett\AppData\Local\Microsoft\Windows\Temporary Internet Files\Content.IE5\QEB724DH\MC900089826[1].wmf"/>
          <p:cNvPicPr>
            <a:picLocks noGrp="1" noChangeAspect="1" noChangeArrowheads="1"/>
          </p:cNvPicPr>
          <p:nvPr>
            <p:ph sz="quarter" idx="1"/>
          </p:nvPr>
        </p:nvPicPr>
        <p:blipFill>
          <a:blip r:embed="rId3" cstate="print"/>
          <a:srcRect/>
          <a:stretch>
            <a:fillRect/>
          </a:stretch>
        </p:blipFill>
        <p:spPr bwMode="auto">
          <a:xfrm>
            <a:off x="304800" y="1600200"/>
            <a:ext cx="1833372" cy="1496873"/>
          </a:xfrm>
          <a:prstGeom prst="rect">
            <a:avLst/>
          </a:prstGeom>
          <a:noFill/>
        </p:spPr>
      </p:pic>
      <p:sp>
        <p:nvSpPr>
          <p:cNvPr id="5" name="TextBox 4"/>
          <p:cNvSpPr txBox="1"/>
          <p:nvPr/>
        </p:nvSpPr>
        <p:spPr>
          <a:xfrm>
            <a:off x="2209800" y="1981200"/>
            <a:ext cx="6400800" cy="523220"/>
          </a:xfrm>
          <a:prstGeom prst="rect">
            <a:avLst/>
          </a:prstGeom>
          <a:noFill/>
        </p:spPr>
        <p:txBody>
          <a:bodyPr wrap="square" rtlCol="0">
            <a:spAutoFit/>
          </a:bodyPr>
          <a:lstStyle/>
          <a:p>
            <a:r>
              <a:rPr lang="en-US" sz="2800" b="1" dirty="0" smtClean="0"/>
              <a:t>NADA Auricular Acupuncture</a:t>
            </a:r>
            <a:endParaRPr lang="en-US" sz="2800" b="1" dirty="0"/>
          </a:p>
        </p:txBody>
      </p:sp>
      <p:sp>
        <p:nvSpPr>
          <p:cNvPr id="6" name="TextBox 5"/>
          <p:cNvSpPr txBox="1"/>
          <p:nvPr/>
        </p:nvSpPr>
        <p:spPr>
          <a:xfrm>
            <a:off x="1295400" y="2971800"/>
            <a:ext cx="7391400" cy="3416320"/>
          </a:xfrm>
          <a:prstGeom prst="rect">
            <a:avLst/>
          </a:prstGeom>
          <a:noFill/>
        </p:spPr>
        <p:txBody>
          <a:bodyPr wrap="square" rtlCol="0">
            <a:spAutoFit/>
          </a:bodyPr>
          <a:lstStyle/>
          <a:p>
            <a:r>
              <a:rPr lang="en-US" sz="2400" dirty="0" smtClean="0"/>
              <a:t>A unique part of the SA services in Culpeper both for outpatient programs and the Boxwood Recovery Center, designed to assist client with:</a:t>
            </a:r>
          </a:p>
          <a:p>
            <a:endParaRPr lang="en-US" sz="2400" dirty="0" smtClean="0"/>
          </a:p>
          <a:p>
            <a:pPr lvl="1">
              <a:buFont typeface="Arial" pitchFamily="34" charset="0"/>
              <a:buChar char="•"/>
            </a:pPr>
            <a:r>
              <a:rPr lang="en-US" sz="2400" dirty="0" err="1" smtClean="0"/>
              <a:t>Detoxing</a:t>
            </a:r>
            <a:r>
              <a:rPr lang="en-US" sz="2400" dirty="0" smtClean="0"/>
              <a:t> from alcohol &amp; other drugs (including nicotine)</a:t>
            </a:r>
          </a:p>
          <a:p>
            <a:pPr lvl="1">
              <a:buFont typeface="Arial" pitchFamily="34" charset="0"/>
              <a:buChar char="•"/>
            </a:pPr>
            <a:r>
              <a:rPr lang="en-US" sz="2400" dirty="0" smtClean="0"/>
              <a:t>Relief from withdrawal symptoms and cravings</a:t>
            </a:r>
          </a:p>
          <a:p>
            <a:pPr lvl="1">
              <a:buFont typeface="Arial" pitchFamily="34" charset="0"/>
              <a:buChar char="•"/>
            </a:pPr>
            <a:r>
              <a:rPr lang="en-US" sz="2400" dirty="0" smtClean="0"/>
              <a:t>Reducing anxiety and depression</a:t>
            </a:r>
          </a:p>
          <a:p>
            <a:pPr lvl="1">
              <a:buFont typeface="Arial" pitchFamily="34" charset="0"/>
              <a:buChar char="•"/>
            </a:pPr>
            <a:r>
              <a:rPr lang="en-US" sz="2400" dirty="0" smtClean="0"/>
              <a:t>Improved sleep</a:t>
            </a:r>
            <a:endParaRPr lang="en-US" sz="24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r>
              <a:rPr lang="en-US" dirty="0" err="1" smtClean="0"/>
              <a:t>Acu-Detox</a:t>
            </a:r>
            <a:r>
              <a:rPr lang="en-US" dirty="0" smtClean="0"/>
              <a:t>” (cont.)</a:t>
            </a:r>
            <a:endParaRPr lang="en-US" dirty="0"/>
          </a:p>
        </p:txBody>
      </p:sp>
      <p:sp>
        <p:nvSpPr>
          <p:cNvPr id="3" name="Content Placeholder 2"/>
          <p:cNvSpPr>
            <a:spLocks noGrp="1"/>
          </p:cNvSpPr>
          <p:nvPr>
            <p:ph sz="quarter" idx="1"/>
          </p:nvPr>
        </p:nvSpPr>
        <p:spPr/>
        <p:txBody>
          <a:bodyPr/>
          <a:lstStyle/>
          <a:p>
            <a:r>
              <a:rPr lang="en-US" dirty="0" smtClean="0"/>
              <a:t>Many clients find the treatment relaxing and report that it contributes to their overall sense of well-being.</a:t>
            </a:r>
          </a:p>
          <a:p>
            <a:r>
              <a:rPr lang="en-US" dirty="0" smtClean="0"/>
              <a:t>Method:</a:t>
            </a:r>
          </a:p>
          <a:p>
            <a:pPr lvl="1"/>
            <a:r>
              <a:rPr lang="en-US" dirty="0" smtClean="0"/>
              <a:t>At five designated ear points in each ear, NADA-trained clinicians apply fine gauge, sterilized, one-time use stainless steel acupuncture needles</a:t>
            </a:r>
          </a:p>
          <a:p>
            <a:pPr lvl="1"/>
            <a:r>
              <a:rPr lang="en-US" dirty="0" smtClean="0"/>
              <a:t>The needles remain in place 30-45 </a:t>
            </a:r>
            <a:r>
              <a:rPr lang="en-US" dirty="0" err="1" smtClean="0"/>
              <a:t>mins</a:t>
            </a:r>
            <a:r>
              <a:rPr lang="en-US" dirty="0" smtClean="0"/>
              <a:t>.</a:t>
            </a:r>
          </a:p>
          <a:p>
            <a:pPr lvl="1"/>
            <a:r>
              <a:rPr lang="en-US" dirty="0" smtClean="0"/>
              <a:t>Appropriate for adults and teens</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
            </a:r>
            <a:r>
              <a:rPr lang="en-US" dirty="0" err="1" smtClean="0"/>
              <a:t>Acu-Detox</a:t>
            </a:r>
            <a:r>
              <a:rPr lang="en-US" dirty="0" smtClean="0"/>
              <a:t>” (cont.)</a:t>
            </a:r>
            <a:endParaRPr lang="en-US" dirty="0"/>
          </a:p>
        </p:txBody>
      </p:sp>
      <p:sp>
        <p:nvSpPr>
          <p:cNvPr id="5" name="TextBox 4"/>
          <p:cNvSpPr txBox="1"/>
          <p:nvPr/>
        </p:nvSpPr>
        <p:spPr>
          <a:xfrm>
            <a:off x="990600" y="1752600"/>
            <a:ext cx="7086600" cy="4267515"/>
          </a:xfrm>
          <a:prstGeom prst="rect">
            <a:avLst/>
          </a:prstGeom>
          <a:noFill/>
        </p:spPr>
        <p:txBody>
          <a:bodyPr wrap="square" rtlCol="0">
            <a:spAutoFit/>
          </a:bodyPr>
          <a:lstStyle/>
          <a:p>
            <a:pPr>
              <a:lnSpc>
                <a:spcPct val="200000"/>
              </a:lnSpc>
            </a:pPr>
            <a:r>
              <a:rPr lang="en-US" sz="2800" dirty="0" smtClean="0"/>
              <a:t>In addition to being provided in Women’s Alternatives and the Co-Ed Group, there is a </a:t>
            </a:r>
            <a:r>
              <a:rPr lang="en-US" sz="2800" b="1" dirty="0" smtClean="0">
                <a:solidFill>
                  <a:srgbClr val="FF0000"/>
                </a:solidFill>
              </a:rPr>
              <a:t>FREE</a:t>
            </a:r>
            <a:r>
              <a:rPr lang="en-US" sz="2800" dirty="0" smtClean="0"/>
              <a:t> </a:t>
            </a:r>
            <a:r>
              <a:rPr lang="en-US" sz="2800" dirty="0" err="1" smtClean="0"/>
              <a:t>Acu-Detox</a:t>
            </a:r>
            <a:r>
              <a:rPr lang="en-US" sz="2800" dirty="0" smtClean="0"/>
              <a:t> group open to all RRCS clients held every Tuesday from 4:30pm – 5:30 p.m.</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2743200"/>
            <a:ext cx="7391400" cy="3429000"/>
          </a:xfrm>
        </p:spPr>
        <p:txBody>
          <a:bodyPr>
            <a:normAutofit fontScale="70000" lnSpcReduction="20000"/>
          </a:bodyPr>
          <a:lstStyle/>
          <a:p>
            <a:r>
              <a:rPr lang="en-US" sz="4500" dirty="0" smtClean="0"/>
              <a:t>Boxwood Recovery Center</a:t>
            </a:r>
          </a:p>
          <a:p>
            <a:endParaRPr lang="en-US" sz="4500" dirty="0" smtClean="0"/>
          </a:p>
          <a:p>
            <a:pPr lvl="1">
              <a:buFont typeface="Arial" pitchFamily="34" charset="0"/>
              <a:buChar char="•"/>
            </a:pPr>
            <a:r>
              <a:rPr lang="en-US" sz="2900" dirty="0" smtClean="0"/>
              <a:t>28-day program for $1,610</a:t>
            </a:r>
          </a:p>
          <a:p>
            <a:pPr lvl="1">
              <a:buFont typeface="Arial" pitchFamily="34" charset="0"/>
              <a:buChar char="•"/>
            </a:pPr>
            <a:r>
              <a:rPr lang="en-US" sz="2900" dirty="0" smtClean="0"/>
              <a:t>Must be clean for 7-10 days in order to enter Boxwood</a:t>
            </a:r>
          </a:p>
          <a:p>
            <a:pPr lvl="1">
              <a:buFont typeface="Arial" pitchFamily="34" charset="0"/>
              <a:buChar char="•"/>
            </a:pPr>
            <a:r>
              <a:rPr lang="en-US" sz="2900" dirty="0" smtClean="0"/>
              <a:t>Closure of New Hope </a:t>
            </a:r>
            <a:r>
              <a:rPr lang="en-US" sz="2900" dirty="0" err="1" smtClean="0"/>
              <a:t>detox</a:t>
            </a:r>
            <a:r>
              <a:rPr lang="en-US" sz="2900" dirty="0" smtClean="0"/>
              <a:t> facility creates a challenge!</a:t>
            </a:r>
          </a:p>
          <a:p>
            <a:pPr lvl="1">
              <a:buFont typeface="Arial" pitchFamily="34" charset="0"/>
              <a:buChar char="•"/>
            </a:pPr>
            <a:r>
              <a:rPr lang="en-US" sz="2900" dirty="0" smtClean="0"/>
              <a:t>Good News:  Boxwood to open 6-bed </a:t>
            </a:r>
            <a:r>
              <a:rPr lang="en-US" sz="2900" dirty="0" err="1" smtClean="0"/>
              <a:t>detox</a:t>
            </a:r>
            <a:r>
              <a:rPr lang="en-US" sz="2900" dirty="0" smtClean="0"/>
              <a:t> unit this summer, with admissions available 7 days per week</a:t>
            </a:r>
          </a:p>
          <a:p>
            <a:endParaRPr lang="en-US" sz="2400" dirty="0" smtClean="0">
              <a:solidFill>
                <a:schemeClr val="tx1">
                  <a:tint val="75000"/>
                </a:schemeClr>
              </a:solidFill>
            </a:endParaRPr>
          </a:p>
          <a:p>
            <a:r>
              <a:rPr lang="en-US" sz="2400" dirty="0" smtClean="0"/>
              <a:t>Stay tuned for more details…</a:t>
            </a:r>
          </a:p>
          <a:p>
            <a:r>
              <a:rPr lang="en-US" sz="2600" dirty="0" smtClean="0"/>
              <a:t> </a:t>
            </a:r>
          </a:p>
          <a:p>
            <a:pPr lvl="1">
              <a:buFont typeface="Arial" pitchFamily="34" charset="0"/>
              <a:buChar char="•"/>
            </a:pPr>
            <a:endParaRPr lang="en-US" sz="2400"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Inpatient SA Treatment</a:t>
            </a:r>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Prevalence of Use of Illicit Drugs</a:t>
            </a:r>
            <a:endParaRPr lang="en-US" dirty="0"/>
          </a:p>
        </p:txBody>
      </p:sp>
      <p:pic>
        <p:nvPicPr>
          <p:cNvPr id="8" name="Content Placeholder 7" descr="Bar Chart - drug use.gif"/>
          <p:cNvPicPr>
            <a:picLocks noGrp="1" noChangeAspect="1"/>
          </p:cNvPicPr>
          <p:nvPr>
            <p:ph sz="quarter" idx="1"/>
          </p:nvPr>
        </p:nvPicPr>
        <p:blipFill>
          <a:blip r:embed="rId3" cstate="print"/>
          <a:stretch>
            <a:fillRect/>
          </a:stretch>
        </p:blipFill>
        <p:spPr>
          <a:xfrm>
            <a:off x="2667000" y="1905000"/>
            <a:ext cx="4168140" cy="3398520"/>
          </a:xfrm>
        </p:spPr>
      </p:pic>
      <p:sp>
        <p:nvSpPr>
          <p:cNvPr id="7" name="Text Placeholder 6"/>
          <p:cNvSpPr>
            <a:spLocks noGrp="1"/>
          </p:cNvSpPr>
          <p:nvPr>
            <p:ph type="body" idx="2"/>
          </p:nvPr>
        </p:nvSpPr>
        <p:spPr/>
        <p:txBody>
          <a:bodyPr>
            <a:normAutofit fontScale="85000" lnSpcReduction="20000"/>
          </a:bodyPr>
          <a:lstStyle/>
          <a:p>
            <a:r>
              <a:rPr lang="en-US" b="1" dirty="0" smtClean="0">
                <a:solidFill>
                  <a:schemeClr val="tx1"/>
                </a:solidFill>
              </a:rPr>
              <a:t>Past month drug use among persons 12 or older in 2011.</a:t>
            </a:r>
          </a:p>
          <a:p>
            <a:endParaRPr lang="en-US" dirty="0" smtClean="0">
              <a:solidFill>
                <a:schemeClr val="tx1"/>
              </a:solidFill>
            </a:endParaRPr>
          </a:p>
          <a:p>
            <a:r>
              <a:rPr lang="en-US" dirty="0" smtClean="0">
                <a:solidFill>
                  <a:schemeClr val="tx1"/>
                </a:solidFill>
              </a:rPr>
              <a:t>SAMHSA</a:t>
            </a:r>
          </a:p>
          <a:p>
            <a:r>
              <a:rPr lang="en-US" dirty="0" smtClean="0">
                <a:solidFill>
                  <a:schemeClr val="tx1"/>
                </a:solidFill>
              </a:rPr>
              <a:t>Results from the 2011 National Survey on Drug Use and Health:</a:t>
            </a:r>
          </a:p>
          <a:p>
            <a:r>
              <a:rPr lang="en-US" dirty="0" smtClean="0">
                <a:solidFill>
                  <a:schemeClr val="tx1"/>
                </a:solidFill>
              </a:rPr>
              <a:t>Summary of National Findings</a:t>
            </a:r>
          </a:p>
          <a:p>
            <a:endParaRPr lang="en-US" dirty="0" smtClean="0"/>
          </a:p>
          <a:p>
            <a:endParaRPr lang="en-US" dirty="0"/>
          </a:p>
        </p:txBody>
      </p:sp>
      <p:sp>
        <p:nvSpPr>
          <p:cNvPr id="9" name="TextBox 8"/>
          <p:cNvSpPr txBox="1"/>
          <p:nvPr/>
        </p:nvSpPr>
        <p:spPr>
          <a:xfrm>
            <a:off x="2971800" y="5562600"/>
            <a:ext cx="5410200" cy="600164"/>
          </a:xfrm>
          <a:prstGeom prst="rect">
            <a:avLst/>
          </a:prstGeom>
          <a:noFill/>
        </p:spPr>
        <p:txBody>
          <a:bodyPr wrap="square" rtlCol="0">
            <a:spAutoFit/>
          </a:bodyPr>
          <a:lstStyle/>
          <a:p>
            <a:r>
              <a:rPr lang="en-US" sz="1100" dirty="0" smtClean="0"/>
              <a:t>1 Illicit Drugs include marijuana/hashish, cocaine (including crack), heroin, hallucinogens, inhalants, or </a:t>
            </a:r>
            <a:r>
              <a:rPr lang="en-US" sz="1100" dirty="0" err="1" smtClean="0"/>
              <a:t>prescriptiontype</a:t>
            </a:r>
            <a:endParaRPr lang="en-US" sz="1100" dirty="0" smtClean="0"/>
          </a:p>
          <a:p>
            <a:r>
              <a:rPr lang="en-US" sz="1100" dirty="0" smtClean="0"/>
              <a:t>psychotherapeutics used </a:t>
            </a:r>
            <a:r>
              <a:rPr lang="en-US" sz="1100" dirty="0" err="1" smtClean="0"/>
              <a:t>nonmedically</a:t>
            </a:r>
            <a:r>
              <a:rPr lang="en-US" sz="1100" dirty="0" smtClean="0"/>
              <a:t>.</a:t>
            </a:r>
            <a:endParaRPr lang="en-US" sz="11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Availablity</a:t>
            </a:r>
            <a:r>
              <a:rPr lang="en-US" dirty="0" smtClean="0"/>
              <a:t> of SARPOS funds for qualifying clients</a:t>
            </a:r>
          </a:p>
          <a:p>
            <a:r>
              <a:rPr lang="en-US" dirty="0" smtClean="0"/>
              <a:t>Best to have clients pay portion of fee when possible</a:t>
            </a:r>
          </a:p>
          <a:p>
            <a:r>
              <a:rPr lang="en-US" dirty="0" smtClean="0"/>
              <a:t>For OP group treatment, fee must be paid each time</a:t>
            </a:r>
          </a:p>
          <a:p>
            <a:r>
              <a:rPr lang="en-US" dirty="0" smtClean="0"/>
              <a:t>Sliding scale applies to individual therapy or medication appointments</a:t>
            </a:r>
          </a:p>
          <a:p>
            <a:endParaRPr lang="en-US" dirty="0"/>
          </a:p>
        </p:txBody>
      </p:sp>
      <p:sp>
        <p:nvSpPr>
          <p:cNvPr id="4" name="Content Placeholder 3"/>
          <p:cNvSpPr>
            <a:spLocks noGrp="1"/>
          </p:cNvSpPr>
          <p:nvPr>
            <p:ph sz="quarter" idx="2"/>
          </p:nvPr>
        </p:nvSpPr>
        <p:spPr>
          <a:xfrm>
            <a:off x="4844900" y="1589567"/>
            <a:ext cx="4070499" cy="2601433"/>
          </a:xfrm>
        </p:spPr>
        <p:txBody>
          <a:bodyPr>
            <a:normAutofit fontScale="85000" lnSpcReduction="20000"/>
          </a:bodyPr>
          <a:lstStyle/>
          <a:p>
            <a:r>
              <a:rPr lang="en-US" dirty="0" smtClean="0"/>
              <a:t>We like cost-sharing with other stakeholders and welcome partnering on behalf of clients!</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REMEMBER…</a:t>
            </a:r>
            <a:endParaRPr lang="en-US" dirty="0"/>
          </a:p>
        </p:txBody>
      </p:sp>
      <p:sp>
        <p:nvSpPr>
          <p:cNvPr id="12" name="Content Placeholder 11"/>
          <p:cNvSpPr>
            <a:spLocks noGrp="1"/>
          </p:cNvSpPr>
          <p:nvPr>
            <p:ph sz="quarter" idx="1"/>
          </p:nvPr>
        </p:nvSpPr>
        <p:spPr/>
        <p:txBody>
          <a:bodyPr/>
          <a:lstStyle/>
          <a:p>
            <a:endParaRPr lang="en-US"/>
          </a:p>
        </p:txBody>
      </p:sp>
      <p:sp>
        <p:nvSpPr>
          <p:cNvPr id="13" name="Content Placeholder 12"/>
          <p:cNvSpPr>
            <a:spLocks noGrp="1"/>
          </p:cNvSpPr>
          <p:nvPr>
            <p:ph sz="quarter" idx="2"/>
          </p:nvPr>
        </p:nvSpPr>
        <p:spPr/>
        <p:txBody>
          <a:bodyPr/>
          <a:lstStyle/>
          <a:p>
            <a:r>
              <a:rPr lang="en-US" dirty="0" smtClean="0"/>
              <a:t>Substance dependence is a chronic disease – once you have it, you ALWAYS need treatment.  This is one of the hardest lessons to learn for addicts and their loved ones.</a:t>
            </a:r>
            <a:endParaRPr lang="en-US" dirty="0"/>
          </a:p>
        </p:txBody>
      </p:sp>
      <p:pic>
        <p:nvPicPr>
          <p:cNvPr id="62466" name="Picture 2" descr="C:\Users\Marmett\Downloads\MP900422706.JPG"/>
          <p:cNvPicPr>
            <a:picLocks noChangeAspect="1" noChangeArrowheads="1"/>
          </p:cNvPicPr>
          <p:nvPr/>
        </p:nvPicPr>
        <p:blipFill>
          <a:blip r:embed="rId3" cstate="print"/>
          <a:srcRect/>
          <a:stretch>
            <a:fillRect/>
          </a:stretch>
        </p:blipFill>
        <p:spPr bwMode="auto">
          <a:xfrm>
            <a:off x="1066800" y="2362200"/>
            <a:ext cx="3048000" cy="3048000"/>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Box 2"/>
          <p:cNvSpPr txBox="1"/>
          <p:nvPr/>
        </p:nvSpPr>
        <p:spPr>
          <a:xfrm>
            <a:off x="1143000" y="2133600"/>
            <a:ext cx="7543800" cy="3877985"/>
          </a:xfrm>
          <a:prstGeom prst="rect">
            <a:avLst/>
          </a:prstGeom>
          <a:noFill/>
        </p:spPr>
        <p:txBody>
          <a:bodyPr wrap="square" rtlCol="0">
            <a:spAutoFit/>
          </a:bodyPr>
          <a:lstStyle/>
          <a:p>
            <a:pPr>
              <a:buFont typeface="Arial" pitchFamily="34" charset="0"/>
              <a:buChar char="•"/>
            </a:pPr>
            <a:r>
              <a:rPr lang="en-US" sz="3200" dirty="0" smtClean="0"/>
              <a:t>SAMSA (Substance Abuse &amp; Mental Health Services Administration  </a:t>
            </a:r>
            <a:r>
              <a:rPr lang="en-US" sz="3200" dirty="0" smtClean="0">
                <a:solidFill>
                  <a:schemeClr val="accent1"/>
                </a:solidFill>
                <a:hlinkClick r:id="rId2"/>
              </a:rPr>
              <a:t>www.samhsa.gov</a:t>
            </a:r>
            <a:endParaRPr lang="en-US" sz="3200" dirty="0" smtClean="0">
              <a:solidFill>
                <a:schemeClr val="accent1"/>
              </a:solidFill>
            </a:endParaRPr>
          </a:p>
          <a:p>
            <a:endParaRPr lang="en-US" sz="3200" dirty="0" smtClean="0"/>
          </a:p>
          <a:p>
            <a:pPr>
              <a:buFont typeface="Arial" pitchFamily="34" charset="0"/>
              <a:buChar char="•"/>
            </a:pPr>
            <a:r>
              <a:rPr lang="en-US" sz="3200" dirty="0" smtClean="0"/>
              <a:t>RRCSB</a:t>
            </a:r>
          </a:p>
          <a:p>
            <a:r>
              <a:rPr lang="en-US" sz="3200" dirty="0" smtClean="0">
                <a:hlinkClick r:id="rId3"/>
              </a:rPr>
              <a:t>www.rrcsb.org</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Boxwood Recovery Center</a:t>
            </a:r>
            <a:endParaRPr lang="en-US" dirty="0"/>
          </a:p>
        </p:txBody>
      </p:sp>
      <p:sp>
        <p:nvSpPr>
          <p:cNvPr id="2" name="Text Placeholder 1"/>
          <p:cNvSpPr>
            <a:spLocks noGrp="1"/>
          </p:cNvSpPr>
          <p:nvPr>
            <p:ph type="subTitle" idx="1"/>
          </p:nvPr>
        </p:nvSpPr>
        <p:spPr/>
        <p:txBody>
          <a:bodyPr>
            <a:normAutofit fontScale="77500" lnSpcReduction="20000"/>
          </a:bodyPr>
          <a:lstStyle/>
          <a:p>
            <a:r>
              <a:rPr lang="en-US" dirty="0" smtClean="0">
                <a:solidFill>
                  <a:schemeClr val="bg2"/>
                </a:solidFill>
              </a:rPr>
              <a:t>15511 Guinn Lane                  540-547-2760</a:t>
            </a:r>
          </a:p>
          <a:p>
            <a:r>
              <a:rPr lang="en-US" dirty="0" smtClean="0">
                <a:solidFill>
                  <a:schemeClr val="bg2"/>
                </a:solidFill>
              </a:rPr>
              <a:t>Culpeper, VA 22701</a:t>
            </a:r>
            <a:endParaRPr lang="en-US" dirty="0">
              <a:solidFill>
                <a:schemeClr val="bg2"/>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905000"/>
            <a:ext cx="2438400" cy="2209800"/>
          </a:xfrm>
          <a:prstGeom prst="rect">
            <a:avLst/>
          </a:prstGeom>
          <a:solidFill>
            <a:schemeClr val="tx2">
              <a:lumMod val="75000"/>
            </a:schemeClr>
          </a:solidFill>
          <a:ln w="57150">
            <a:solidFill>
              <a:schemeClr val="accent2"/>
            </a:solidFill>
          </a:ln>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 Mary Smith</a:t>
            </a:r>
            <a:endParaRPr lang="en-US" dirty="0"/>
          </a:p>
        </p:txBody>
      </p:sp>
      <p:sp>
        <p:nvSpPr>
          <p:cNvPr id="6" name="Content Placeholder 5"/>
          <p:cNvSpPr>
            <a:spLocks noGrp="1"/>
          </p:cNvSpPr>
          <p:nvPr>
            <p:ph sz="quarter" idx="2"/>
          </p:nvPr>
        </p:nvSpPr>
        <p:spPr>
          <a:xfrm>
            <a:off x="4495800" y="1524000"/>
            <a:ext cx="4648200" cy="5029200"/>
          </a:xfrm>
        </p:spPr>
        <p:txBody>
          <a:bodyPr>
            <a:normAutofit lnSpcReduction="10000"/>
          </a:bodyPr>
          <a:lstStyle/>
          <a:p>
            <a:r>
              <a:rPr lang="en-US" dirty="0" smtClean="0"/>
              <a:t>Mary is a 20-year-old female addicted to opiates, marijuana and alcohol. She has a prior history of Bipolar Disorder, 296.80.</a:t>
            </a:r>
          </a:p>
          <a:p>
            <a:r>
              <a:rPr lang="en-US" dirty="0" smtClean="0"/>
              <a:t>Mary lost temporary custody of her 8-month-old daughter due to chemical dependence and mental health problems</a:t>
            </a:r>
            <a:endParaRPr lang="en-US" dirty="0"/>
          </a:p>
        </p:txBody>
      </p:sp>
      <p:pic>
        <p:nvPicPr>
          <p:cNvPr id="9" name="Content Placeholder 8" descr="jenelle2.jpg"/>
          <p:cNvPicPr>
            <a:picLocks noGrp="1" noChangeAspect="1"/>
          </p:cNvPicPr>
          <p:nvPr>
            <p:ph sz="quarter" idx="1"/>
          </p:nvPr>
        </p:nvPicPr>
        <p:blipFill>
          <a:blip r:embed="rId2" cstate="print"/>
          <a:stretch>
            <a:fillRect/>
          </a:stretch>
        </p:blipFill>
        <p:spPr>
          <a:xfrm>
            <a:off x="152401" y="2736574"/>
            <a:ext cx="4267200" cy="2597426"/>
          </a:xfr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a:t>
            </a:r>
            <a:endParaRPr lang="en-US" dirty="0"/>
          </a:p>
        </p:txBody>
      </p:sp>
      <p:sp>
        <p:nvSpPr>
          <p:cNvPr id="5" name="Content Placeholder 4"/>
          <p:cNvSpPr>
            <a:spLocks noGrp="1"/>
          </p:cNvSpPr>
          <p:nvPr>
            <p:ph sz="quarter" idx="1"/>
          </p:nvPr>
        </p:nvSpPr>
        <p:spPr>
          <a:xfrm>
            <a:off x="685800" y="1905000"/>
            <a:ext cx="8153400" cy="4495800"/>
          </a:xfrm>
        </p:spPr>
        <p:txBody>
          <a:bodyPr/>
          <a:lstStyle/>
          <a:p>
            <a:r>
              <a:rPr lang="en-US" dirty="0" smtClean="0"/>
              <a:t>Mary was referred to Boxwood by the local Community Services Board, her Probation Officer and the Department of Social Services</a:t>
            </a:r>
          </a:p>
          <a:p>
            <a:pPr>
              <a:buNone/>
            </a:pPr>
            <a:endParaRPr lang="en-US" dirty="0" smtClean="0"/>
          </a:p>
          <a:p>
            <a:r>
              <a:rPr lang="en-US" dirty="0" smtClean="0"/>
              <a:t>Her goal for substance abuse treatment was to learn how to stay clean to regain custody of her daughter</a:t>
            </a: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a:t>
            </a:r>
            <a:endParaRPr lang="en-US" dirty="0"/>
          </a:p>
        </p:txBody>
      </p:sp>
      <p:sp>
        <p:nvSpPr>
          <p:cNvPr id="3" name="Content Placeholder 2"/>
          <p:cNvSpPr>
            <a:spLocks noGrp="1"/>
          </p:cNvSpPr>
          <p:nvPr>
            <p:ph sz="quarter" idx="1"/>
          </p:nvPr>
        </p:nvSpPr>
        <p:spPr/>
        <p:txBody>
          <a:bodyPr/>
          <a:lstStyle/>
          <a:p>
            <a:pPr>
              <a:lnSpc>
                <a:spcPct val="150000"/>
              </a:lnSpc>
              <a:buNone/>
            </a:pPr>
            <a:r>
              <a:rPr lang="en-US" dirty="0" smtClean="0"/>
              <a:t>   While in treatment, her Social Worker called on a weekly basis to receive information about her progress.  The Clinician at Boxwood reported some of the following therapeutic interventions.</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a:t>
            </a:r>
            <a:endParaRPr lang="en-US" dirty="0"/>
          </a:p>
        </p:txBody>
      </p:sp>
      <p:sp>
        <p:nvSpPr>
          <p:cNvPr id="3" name="Content Placeholder 2"/>
          <p:cNvSpPr>
            <a:spLocks noGrp="1"/>
          </p:cNvSpPr>
          <p:nvPr>
            <p:ph sz="quarter" idx="1"/>
          </p:nvPr>
        </p:nvSpPr>
        <p:spPr/>
        <p:txBody>
          <a:bodyPr/>
          <a:lstStyle/>
          <a:p>
            <a:r>
              <a:rPr lang="en-US" dirty="0" smtClean="0"/>
              <a:t>Mary was assisted in implementing a balanced and structured daily routine. She attended AA/NA meetings every evening and learned about the 12-step recovery program.</a:t>
            </a:r>
          </a:p>
          <a:p>
            <a:r>
              <a:rPr lang="en-US" dirty="0" smtClean="0"/>
              <a:t>Mary learned to identify people, places and things to be avoided.</a:t>
            </a:r>
          </a:p>
          <a:p>
            <a:r>
              <a:rPr lang="en-US" dirty="0" smtClean="0"/>
              <a:t>She learned about the specific behaviors, attitudes and feelings that led up to the last relapse.</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a:t>
            </a:r>
            <a:endParaRPr lang="en-US" dirty="0"/>
          </a:p>
        </p:txBody>
      </p:sp>
      <p:sp>
        <p:nvSpPr>
          <p:cNvPr id="3" name="Content Placeholder 2"/>
          <p:cNvSpPr>
            <a:spLocks noGrp="1"/>
          </p:cNvSpPr>
          <p:nvPr>
            <p:ph sz="quarter" idx="1"/>
          </p:nvPr>
        </p:nvSpPr>
        <p:spPr>
          <a:xfrm>
            <a:off x="609600" y="2057400"/>
            <a:ext cx="8153400" cy="4495800"/>
          </a:xfrm>
        </p:spPr>
        <p:txBody>
          <a:bodyPr>
            <a:normAutofit/>
          </a:bodyPr>
          <a:lstStyle/>
          <a:p>
            <a:r>
              <a:rPr lang="en-US" sz="2800" dirty="0" smtClean="0"/>
              <a:t>Mary learned and implemented coping strategies to manage urges to lapse back into chemical use.</a:t>
            </a:r>
          </a:p>
          <a:p>
            <a:r>
              <a:rPr lang="en-US" sz="2800" dirty="0" smtClean="0"/>
              <a:t>Mary identified the negative consequences of drug and alcohol abuse.</a:t>
            </a:r>
          </a:p>
          <a:p>
            <a:r>
              <a:rPr lang="en-US" sz="2800" dirty="0" smtClean="0"/>
              <a:t>Mary verbalized principles to live by that will support sobriety</a:t>
            </a:r>
          </a:p>
          <a:p>
            <a:r>
              <a:rPr lang="en-US" sz="2800" dirty="0" smtClean="0"/>
              <a:t>Mary identified and replaced destructive self-talk with  positive, strength building self-talk.</a:t>
            </a:r>
          </a:p>
          <a:p>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a:t>
            </a:r>
            <a:endParaRPr lang="en-US" dirty="0"/>
          </a:p>
        </p:txBody>
      </p:sp>
      <p:pic>
        <p:nvPicPr>
          <p:cNvPr id="7" name="Content Placeholder 6" descr="Group-Therapy-Speed.jpg"/>
          <p:cNvPicPr>
            <a:picLocks noGrp="1" noChangeAspect="1"/>
          </p:cNvPicPr>
          <p:nvPr>
            <p:ph sz="quarter" idx="1"/>
          </p:nvPr>
        </p:nvPicPr>
        <p:blipFill>
          <a:blip r:embed="rId2" cstate="print"/>
          <a:stretch>
            <a:fillRect/>
          </a:stretch>
        </p:blipFill>
        <p:spPr>
          <a:xfrm>
            <a:off x="304800" y="2286000"/>
            <a:ext cx="3229604" cy="2133600"/>
          </a:xfrm>
        </p:spPr>
      </p:pic>
      <p:sp>
        <p:nvSpPr>
          <p:cNvPr id="8" name="TextBox 7"/>
          <p:cNvSpPr txBox="1"/>
          <p:nvPr/>
        </p:nvSpPr>
        <p:spPr>
          <a:xfrm>
            <a:off x="3886200" y="1981200"/>
            <a:ext cx="5029200" cy="3970318"/>
          </a:xfrm>
          <a:prstGeom prst="rect">
            <a:avLst/>
          </a:prstGeom>
          <a:noFill/>
        </p:spPr>
        <p:txBody>
          <a:bodyPr wrap="square" rtlCol="0">
            <a:spAutoFit/>
          </a:bodyPr>
          <a:lstStyle/>
          <a:p>
            <a:r>
              <a:rPr lang="en-US" sz="2800" dirty="0" smtClean="0"/>
              <a:t>During group therapy, Mary learned to implement personal skills to manage common day-to-day problems (e.g., work, social, family demands) using behavioral and cognitive restructuring techniques to build social and communication skills.</a:t>
            </a:r>
            <a:endParaRPr lang="en-US" sz="28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Children Affected By Substance Abuse in the U.S.</a:t>
            </a:r>
            <a:endParaRPr lang="en-US" sz="3600"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4400" y="6019800"/>
            <a:ext cx="7239000" cy="307777"/>
          </a:xfrm>
          <a:prstGeom prst="rect">
            <a:avLst/>
          </a:prstGeom>
          <a:noFill/>
        </p:spPr>
        <p:txBody>
          <a:bodyPr wrap="square" rtlCol="0">
            <a:spAutoFit/>
          </a:bodyPr>
          <a:lstStyle/>
          <a:p>
            <a:r>
              <a:rPr lang="en-US" sz="1400" dirty="0" smtClean="0"/>
              <a:t>U.S. Department of Health and Human Services, SAMHSA, OAS. (2009).</a:t>
            </a:r>
            <a:endParaRPr lang="en-US" sz="1400"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a:t>
            </a:r>
            <a:endParaRPr lang="en-US" dirty="0"/>
          </a:p>
        </p:txBody>
      </p:sp>
      <p:pic>
        <p:nvPicPr>
          <p:cNvPr id="4" name="Content Placeholder 3" descr="grace_house_frontview.png"/>
          <p:cNvPicPr>
            <a:picLocks noGrp="1" noChangeAspect="1"/>
          </p:cNvPicPr>
          <p:nvPr>
            <p:ph sz="quarter" idx="1"/>
          </p:nvPr>
        </p:nvPicPr>
        <p:blipFill>
          <a:blip r:embed="rId2" cstate="print"/>
          <a:stretch>
            <a:fillRect/>
          </a:stretch>
        </p:blipFill>
        <p:spPr>
          <a:xfrm>
            <a:off x="2819400" y="4267200"/>
            <a:ext cx="3063525" cy="2250753"/>
          </a:xfrm>
        </p:spPr>
      </p:pic>
      <p:sp>
        <p:nvSpPr>
          <p:cNvPr id="5" name="TextBox 4"/>
          <p:cNvSpPr txBox="1"/>
          <p:nvPr/>
        </p:nvSpPr>
        <p:spPr>
          <a:xfrm>
            <a:off x="914400" y="1905000"/>
            <a:ext cx="7848600" cy="1938992"/>
          </a:xfrm>
          <a:prstGeom prst="rect">
            <a:avLst/>
          </a:prstGeom>
          <a:noFill/>
        </p:spPr>
        <p:txBody>
          <a:bodyPr wrap="square" rtlCol="0">
            <a:spAutoFit/>
          </a:bodyPr>
          <a:lstStyle/>
          <a:p>
            <a:r>
              <a:rPr lang="en-US" sz="2000" dirty="0" smtClean="0"/>
              <a:t>Mary developed a written after-care plan that supported the maintenance of long-term sobriety.</a:t>
            </a:r>
          </a:p>
          <a:p>
            <a:endParaRPr lang="en-US" sz="2000" dirty="0" smtClean="0"/>
          </a:p>
          <a:p>
            <a:r>
              <a:rPr lang="en-US" sz="2000" dirty="0" smtClean="0"/>
              <a:t>She successfully complete the 28-day substance treatment program at Boxwood and was accepted into a supportive home for women learning to live sober and productive lives called the Grace House.</a:t>
            </a:r>
            <a:endParaRPr lang="en-US" sz="2000" dirty="0"/>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a:t>
            </a:r>
            <a:endParaRPr lang="en-US" dirty="0"/>
          </a:p>
        </p:txBody>
      </p:sp>
      <p:sp>
        <p:nvSpPr>
          <p:cNvPr id="9" name="Content Placeholder 8"/>
          <p:cNvSpPr>
            <a:spLocks noGrp="1"/>
          </p:cNvSpPr>
          <p:nvPr>
            <p:ph sz="quarter" idx="2"/>
          </p:nvPr>
        </p:nvSpPr>
        <p:spPr/>
        <p:txBody>
          <a:bodyPr>
            <a:normAutofit fontScale="92500" lnSpcReduction="10000"/>
          </a:bodyPr>
          <a:lstStyle/>
          <a:p>
            <a:r>
              <a:rPr lang="en-US" dirty="0" smtClean="0"/>
              <a:t>Mary is able to receive visitation with her child once a week at the Grace House. As of April 5, 2013, she has been clean for 64 days. She is reaching her goal of staying clean and working towards regaining custody of her daughter.</a:t>
            </a:r>
            <a:endParaRPr lang="en-US" dirty="0"/>
          </a:p>
        </p:txBody>
      </p:sp>
      <p:pic>
        <p:nvPicPr>
          <p:cNvPr id="70661" name="Picture 5" descr="C:\Users\Marmett\AppData\Local\Microsoft\Windows\Temporary Internet Files\Content.IE5\QEB724DH\MP900408978[1].jpg"/>
          <p:cNvPicPr>
            <a:picLocks noGrp="1" noChangeAspect="1" noChangeArrowheads="1"/>
          </p:cNvPicPr>
          <p:nvPr>
            <p:ph sz="quarter" idx="1"/>
          </p:nvPr>
        </p:nvPicPr>
        <p:blipFill>
          <a:blip r:embed="rId2" cstate="print"/>
          <a:srcRect/>
          <a:stretch>
            <a:fillRect/>
          </a:stretch>
        </p:blipFill>
        <p:spPr bwMode="auto">
          <a:xfrm>
            <a:off x="609600" y="1931988"/>
            <a:ext cx="3886200" cy="3886200"/>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Now Trending</a:t>
            </a:r>
            <a:br>
              <a:rPr lang="en-US" dirty="0" smtClean="0"/>
            </a:br>
            <a:r>
              <a:rPr lang="en-US" dirty="0" smtClean="0"/>
              <a:t>Spice (synthetic marijuana)</a:t>
            </a:r>
            <a:endParaRPr lang="en-US" dirty="0"/>
          </a:p>
        </p:txBody>
      </p:sp>
      <p:sp>
        <p:nvSpPr>
          <p:cNvPr id="10" name="Content Placeholder 9"/>
          <p:cNvSpPr>
            <a:spLocks noGrp="1"/>
          </p:cNvSpPr>
          <p:nvPr>
            <p:ph sz="quarter" idx="2"/>
          </p:nvPr>
        </p:nvSpPr>
        <p:spPr/>
        <p:txBody>
          <a:bodyPr>
            <a:normAutofit fontScale="85000" lnSpcReduction="20000"/>
          </a:bodyPr>
          <a:lstStyle/>
          <a:p>
            <a:r>
              <a:rPr lang="en-US" dirty="0" smtClean="0"/>
              <a:t>Herbal mixtures with other additives that produce an effect similar to that of marijuana</a:t>
            </a:r>
          </a:p>
          <a:p>
            <a:r>
              <a:rPr lang="en-US" dirty="0" smtClean="0"/>
              <a:t>Usually smoked or drunk as a tea</a:t>
            </a:r>
          </a:p>
          <a:p>
            <a:r>
              <a:rPr lang="en-US" dirty="0" smtClean="0"/>
              <a:t>These synthetics do not usually show up on a routine drug screen</a:t>
            </a:r>
            <a:endParaRPr lang="en-US" dirty="0"/>
          </a:p>
        </p:txBody>
      </p:sp>
      <p:sp>
        <p:nvSpPr>
          <p:cNvPr id="12" name="Content Placeholder 11"/>
          <p:cNvSpPr>
            <a:spLocks noGrp="1"/>
          </p:cNvSpPr>
          <p:nvPr>
            <p:ph sz="quarter" idx="4"/>
          </p:nvPr>
        </p:nvSpPr>
        <p:spPr/>
        <p:txBody>
          <a:bodyPr>
            <a:normAutofit fontScale="85000" lnSpcReduction="20000"/>
          </a:bodyPr>
          <a:lstStyle/>
          <a:p>
            <a:r>
              <a:rPr lang="en-US" dirty="0" smtClean="0"/>
              <a:t>Acts on same brain receptors as THC, but may have a stronger effect</a:t>
            </a:r>
          </a:p>
          <a:p>
            <a:r>
              <a:rPr lang="en-US" dirty="0" smtClean="0"/>
              <a:t>There have been reports of rapid heart rate, vomiting, agitation, confusion, hallucinations, raised blood pressure and rarely, heart attack</a:t>
            </a:r>
            <a:endParaRPr lang="en-US" dirty="0"/>
          </a:p>
        </p:txBody>
      </p:sp>
      <p:sp>
        <p:nvSpPr>
          <p:cNvPr id="9" name="Text Placeholder 8"/>
          <p:cNvSpPr>
            <a:spLocks noGrp="1"/>
          </p:cNvSpPr>
          <p:nvPr>
            <p:ph type="body" sz="quarter" idx="1"/>
          </p:nvPr>
        </p:nvSpPr>
        <p:spPr/>
        <p:txBody>
          <a:bodyPr/>
          <a:lstStyle/>
          <a:p>
            <a:r>
              <a:rPr lang="en-US" dirty="0" smtClean="0"/>
              <a:t>Description</a:t>
            </a:r>
            <a:endParaRPr lang="en-US" dirty="0"/>
          </a:p>
        </p:txBody>
      </p:sp>
      <p:sp>
        <p:nvSpPr>
          <p:cNvPr id="11" name="Text Placeholder 10"/>
          <p:cNvSpPr>
            <a:spLocks noGrp="1"/>
          </p:cNvSpPr>
          <p:nvPr>
            <p:ph type="body" sz="quarter" idx="3"/>
          </p:nvPr>
        </p:nvSpPr>
        <p:spPr/>
        <p:txBody>
          <a:bodyPr/>
          <a:lstStyle/>
          <a:p>
            <a:r>
              <a:rPr lang="en-US" dirty="0" smtClean="0"/>
              <a:t>Dangers</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Trending</a:t>
            </a:r>
            <a:br>
              <a:rPr lang="en-US" dirty="0" smtClean="0"/>
            </a:br>
            <a:r>
              <a:rPr lang="en-US" dirty="0" smtClean="0"/>
              <a:t>Salvia</a:t>
            </a:r>
            <a:endParaRPr lang="en-US" dirty="0"/>
          </a:p>
        </p:txBody>
      </p:sp>
      <p:sp>
        <p:nvSpPr>
          <p:cNvPr id="4" name="Content Placeholder 3"/>
          <p:cNvSpPr>
            <a:spLocks noGrp="1"/>
          </p:cNvSpPr>
          <p:nvPr>
            <p:ph sz="quarter" idx="2"/>
          </p:nvPr>
        </p:nvSpPr>
        <p:spPr/>
        <p:txBody>
          <a:bodyPr>
            <a:normAutofit fontScale="77500" lnSpcReduction="20000"/>
          </a:bodyPr>
          <a:lstStyle/>
          <a:p>
            <a:r>
              <a:rPr lang="en-US" dirty="0" smtClean="0"/>
              <a:t>Herb common in Mexico, Central and South America</a:t>
            </a:r>
          </a:p>
          <a:p>
            <a:r>
              <a:rPr lang="en-US" dirty="0" smtClean="0"/>
              <a:t>Produces an intense, but short-lived hallucinogenic experience</a:t>
            </a:r>
          </a:p>
          <a:p>
            <a:r>
              <a:rPr lang="en-US" dirty="0" smtClean="0"/>
              <a:t>Usually taken orally by eating or in a tea.  Can also be smoked or vaporized and inhaled</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Little is known about the long-term effects of the substance</a:t>
            </a:r>
          </a:p>
          <a:p>
            <a:r>
              <a:rPr lang="en-US" dirty="0" smtClean="0"/>
              <a:t>In one study lab rats showed learning and memory impairment</a:t>
            </a:r>
          </a:p>
          <a:p>
            <a:r>
              <a:rPr lang="en-US" dirty="0" smtClean="0"/>
              <a:t>Great concern about users driving under the influence of this substance</a:t>
            </a:r>
            <a:endParaRPr lang="en-US" dirty="0"/>
          </a:p>
        </p:txBody>
      </p:sp>
      <p:sp>
        <p:nvSpPr>
          <p:cNvPr id="3" name="Text Placeholder 2"/>
          <p:cNvSpPr>
            <a:spLocks noGrp="1"/>
          </p:cNvSpPr>
          <p:nvPr>
            <p:ph type="body" sz="quarter" idx="1"/>
          </p:nvPr>
        </p:nvSpPr>
        <p:spPr/>
        <p:txBody>
          <a:bodyPr/>
          <a:lstStyle/>
          <a:p>
            <a:r>
              <a:rPr lang="en-US" dirty="0" smtClean="0"/>
              <a:t>Description</a:t>
            </a:r>
            <a:endParaRPr lang="en-US" dirty="0"/>
          </a:p>
        </p:txBody>
      </p:sp>
      <p:sp>
        <p:nvSpPr>
          <p:cNvPr id="5" name="Text Placeholder 4"/>
          <p:cNvSpPr>
            <a:spLocks noGrp="1"/>
          </p:cNvSpPr>
          <p:nvPr>
            <p:ph type="body" sz="quarter" idx="3"/>
          </p:nvPr>
        </p:nvSpPr>
        <p:spPr/>
        <p:txBody>
          <a:bodyPr/>
          <a:lstStyle/>
          <a:p>
            <a:r>
              <a:rPr lang="en-US" dirty="0" smtClean="0"/>
              <a:t>Dangers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Trending</a:t>
            </a:r>
            <a:br>
              <a:rPr lang="en-US" dirty="0" smtClean="0"/>
            </a:br>
            <a:r>
              <a:rPr lang="en-US" dirty="0" smtClean="0"/>
              <a:t>Bath Salts (synthetic </a:t>
            </a:r>
            <a:r>
              <a:rPr lang="en-US" dirty="0" err="1" smtClean="0"/>
              <a:t>cathinones</a:t>
            </a:r>
            <a:r>
              <a:rPr lang="en-US" dirty="0" smtClean="0"/>
              <a:t>)</a:t>
            </a:r>
            <a:endParaRPr lang="en-US" dirty="0"/>
          </a:p>
        </p:txBody>
      </p:sp>
      <p:sp>
        <p:nvSpPr>
          <p:cNvPr id="4" name="Content Placeholder 3"/>
          <p:cNvSpPr>
            <a:spLocks noGrp="1"/>
          </p:cNvSpPr>
          <p:nvPr>
            <p:ph sz="quarter" idx="2"/>
          </p:nvPr>
        </p:nvSpPr>
        <p:spPr/>
        <p:txBody>
          <a:bodyPr>
            <a:normAutofit fontScale="92500" lnSpcReduction="20000"/>
          </a:bodyPr>
          <a:lstStyle/>
          <a:p>
            <a:r>
              <a:rPr lang="en-US" dirty="0" smtClean="0"/>
              <a:t>Synthetic drug that acts as an amphetamine-like stimulant</a:t>
            </a:r>
          </a:p>
          <a:p>
            <a:r>
              <a:rPr lang="en-US" dirty="0" smtClean="0"/>
              <a:t>May be taken orally, inhaled or injected</a:t>
            </a:r>
          </a:p>
          <a:p>
            <a:r>
              <a:rPr lang="en-US" dirty="0" smtClean="0"/>
              <a:t>Effect on the user may mimic methamphetamine or MDMA (ecstasy)</a:t>
            </a:r>
            <a:endParaRPr lang="en-US" dirty="0"/>
          </a:p>
        </p:txBody>
      </p:sp>
      <p:sp>
        <p:nvSpPr>
          <p:cNvPr id="6" name="Content Placeholder 5"/>
          <p:cNvSpPr>
            <a:spLocks noGrp="1"/>
          </p:cNvSpPr>
          <p:nvPr>
            <p:ph sz="quarter" idx="4"/>
          </p:nvPr>
        </p:nvSpPr>
        <p:spPr/>
        <p:txBody>
          <a:bodyPr>
            <a:normAutofit fontScale="77500" lnSpcReduction="20000"/>
          </a:bodyPr>
          <a:lstStyle/>
          <a:p>
            <a:r>
              <a:rPr lang="en-US" dirty="0" smtClean="0"/>
              <a:t>Cardiac symptoms and psychiatric symptoms like paranoia, hallucinations and panic attacks</a:t>
            </a:r>
          </a:p>
          <a:p>
            <a:r>
              <a:rPr lang="en-US" dirty="0" smtClean="0"/>
              <a:t>“Excited delirium” – dehydration, breakdown of skeletal muscle tissue, kidney failure</a:t>
            </a:r>
          </a:p>
          <a:p>
            <a:r>
              <a:rPr lang="en-US" dirty="0" smtClean="0"/>
              <a:t>Highly addictive</a:t>
            </a:r>
            <a:endParaRPr lang="en-US" dirty="0"/>
          </a:p>
        </p:txBody>
      </p:sp>
      <p:sp>
        <p:nvSpPr>
          <p:cNvPr id="3" name="Text Placeholder 2"/>
          <p:cNvSpPr>
            <a:spLocks noGrp="1"/>
          </p:cNvSpPr>
          <p:nvPr>
            <p:ph type="body" sz="quarter" idx="1"/>
          </p:nvPr>
        </p:nvSpPr>
        <p:spPr/>
        <p:txBody>
          <a:bodyPr/>
          <a:lstStyle/>
          <a:p>
            <a:r>
              <a:rPr lang="en-US" dirty="0" smtClean="0"/>
              <a:t>Description</a:t>
            </a:r>
            <a:endParaRPr lang="en-US" dirty="0"/>
          </a:p>
        </p:txBody>
      </p:sp>
      <p:sp>
        <p:nvSpPr>
          <p:cNvPr id="5" name="Text Placeholder 4"/>
          <p:cNvSpPr>
            <a:spLocks noGrp="1"/>
          </p:cNvSpPr>
          <p:nvPr>
            <p:ph type="body" sz="quarter" idx="3"/>
          </p:nvPr>
        </p:nvSpPr>
        <p:spPr/>
        <p:txBody>
          <a:bodyPr/>
          <a:lstStyle/>
          <a:p>
            <a:r>
              <a:rPr lang="en-US" dirty="0" smtClean="0"/>
              <a:t>Dangers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solidFill>
                  <a:schemeClr val="bg1"/>
                </a:solidFill>
              </a:rPr>
              <a:t>How did I get here?</a:t>
            </a:r>
          </a:p>
        </p:txBody>
      </p:sp>
      <p:pic>
        <p:nvPicPr>
          <p:cNvPr id="1031" name="Picture 7" descr="C:\Users\Marmett\AppData\Local\Microsoft\Windows\Temporary Internet Files\Content.IE5\5DVPTL12\MP900438811[1].jpg"/>
          <p:cNvPicPr>
            <a:picLocks noChangeAspect="1" noChangeArrowheads="1"/>
          </p:cNvPicPr>
          <p:nvPr/>
        </p:nvPicPr>
        <p:blipFill>
          <a:blip r:embed="rId3" cstate="print"/>
          <a:srcRect/>
          <a:stretch>
            <a:fillRect/>
          </a:stretch>
        </p:blipFill>
        <p:spPr bwMode="auto">
          <a:xfrm>
            <a:off x="914400" y="457200"/>
            <a:ext cx="7315200" cy="4876800"/>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2409</TotalTime>
  <Words>2293</Words>
  <Application>Microsoft Office PowerPoint</Application>
  <PresentationFormat>On-screen Show (4:3)</PresentationFormat>
  <Paragraphs>323</Paragraphs>
  <Slides>51</Slides>
  <Notes>40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Median</vt:lpstr>
      <vt:lpstr>Bitmap Image</vt:lpstr>
      <vt:lpstr>OVERCOMING SUBSTANCE ABUSE TO BUILD A BETTER PARENT</vt:lpstr>
      <vt:lpstr>CHILDREN OF SUBSTANCE ABUSING PARENTS</vt:lpstr>
      <vt:lpstr>Trouble, right here in River City…</vt:lpstr>
      <vt:lpstr>Prevalence of Use of Illicit Drugs</vt:lpstr>
      <vt:lpstr>Children Affected By Substance Abuse in the U.S.</vt:lpstr>
      <vt:lpstr>Now Trending Spice (synthetic marijuana)</vt:lpstr>
      <vt:lpstr>Now Trending Salvia</vt:lpstr>
      <vt:lpstr>Now Trending Bath Salts (synthetic cathinones)</vt:lpstr>
      <vt:lpstr>PowerPoint Presentation</vt:lpstr>
      <vt:lpstr>Substance-Exposed Infants</vt:lpstr>
      <vt:lpstr>Criminal Involvement</vt:lpstr>
      <vt:lpstr>Abuse and Neglect Reports</vt:lpstr>
      <vt:lpstr>Effects of Substance Abuse on Children in Household</vt:lpstr>
      <vt:lpstr>Effects of Parental Substance Abuse</vt:lpstr>
      <vt:lpstr>Letter</vt:lpstr>
      <vt:lpstr>Concurrent Problems</vt:lpstr>
      <vt:lpstr>Substance Dependence or Abuse and Mental Illness Among Adults</vt:lpstr>
      <vt:lpstr>PowerPoint Presentation</vt:lpstr>
      <vt:lpstr>Treatment Options</vt:lpstr>
      <vt:lpstr>Successful Treatment</vt:lpstr>
      <vt:lpstr>Service Fragmentation</vt:lpstr>
      <vt:lpstr>What Works Best?</vt:lpstr>
      <vt:lpstr> Need for Speed vs. Effective Intervention </vt:lpstr>
      <vt:lpstr>Looking for a happy ending…</vt:lpstr>
      <vt:lpstr>Substance Abuse Treatment at Rappahannock-Rapidan Community Services (RRCS)</vt:lpstr>
      <vt:lpstr>Access To Services</vt:lpstr>
      <vt:lpstr>Access to Services (cont.)</vt:lpstr>
      <vt:lpstr>Outpatient vs. Inpatient???</vt:lpstr>
      <vt:lpstr>Outpatient SA Services</vt:lpstr>
      <vt:lpstr>Women’s Alternatives</vt:lpstr>
      <vt:lpstr>Co-Ed Substance Abuse Group</vt:lpstr>
      <vt:lpstr>Co-Ed Substance Abuse Group (cont.)</vt:lpstr>
      <vt:lpstr>Co-Ed Substance Abuse Group (cont.)</vt:lpstr>
      <vt:lpstr>Co-Ed Substance Abuse Group (cont.)</vt:lpstr>
      <vt:lpstr>Co-Ed Substance Abuse Group (cont.)</vt:lpstr>
      <vt:lpstr>“Acu-Detox”</vt:lpstr>
      <vt:lpstr>“Acu-Detox” (cont.)</vt:lpstr>
      <vt:lpstr>“Acu-Detox” (cont.)</vt:lpstr>
      <vt:lpstr>Inpatient SA Treatment</vt:lpstr>
      <vt:lpstr>Funding Sources</vt:lpstr>
      <vt:lpstr>REMEMBER…</vt:lpstr>
      <vt:lpstr>Resources</vt:lpstr>
      <vt:lpstr>Boxwood Recovery Center</vt:lpstr>
      <vt:lpstr>Case Study – Mary Smith</vt:lpstr>
      <vt:lpstr>Case Study (cont.)</vt:lpstr>
      <vt:lpstr>Case Study (cont.)</vt:lpstr>
      <vt:lpstr>Case Study (cont.)</vt:lpstr>
      <vt:lpstr>Case Study (cont.)</vt:lpstr>
      <vt:lpstr>Case Study (cont.)</vt:lpstr>
      <vt:lpstr>Case Study (cont.)</vt:lpstr>
      <vt:lpstr>Case Study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MISUSE</dc:title>
  <dc:creator>Marmett</dc:creator>
  <cp:lastModifiedBy>Office</cp:lastModifiedBy>
  <cp:revision>139</cp:revision>
  <dcterms:created xsi:type="dcterms:W3CDTF">2013-01-02T18:05:31Z</dcterms:created>
  <dcterms:modified xsi:type="dcterms:W3CDTF">2013-05-16T12:23:25Z</dcterms:modified>
</cp:coreProperties>
</file>