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3" r:id="rId4"/>
    <p:sldId id="265" r:id="rId5"/>
    <p:sldId id="269" r:id="rId6"/>
    <p:sldId id="267" r:id="rId7"/>
    <p:sldId id="266" r:id="rId8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ADF6-251E-4C08-89B7-D12C25094E3E}" type="datetimeFigureOut">
              <a:rPr lang="en-US" smtClean="0"/>
              <a:pPr>
                <a:defRPr/>
              </a:pPr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D026A-1A66-44E1-9501-F786B3C938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291EB6-20F3-45F4-B998-5E2BC5D7CD6A}" type="datetimeFigureOut">
              <a:rPr lang="en-US" smtClean="0"/>
              <a:pPr>
                <a:defRPr/>
              </a:pPr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AE6C0-1E99-47F8-990E-49DF789D78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3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3334C-F5EC-461F-89BA-03B1F8C5715F}" type="datetimeFigureOut">
              <a:rPr lang="en-US" smtClean="0"/>
              <a:pPr>
                <a:defRPr/>
              </a:pPr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DBAE6-0352-4BC8-8194-698C3682E9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3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29DF34-B8BC-4DBD-97F0-018108F82789}" type="datetimeFigureOut">
              <a:rPr lang="en-US" smtClean="0"/>
              <a:pPr>
                <a:defRPr/>
              </a:pPr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9326A-F194-4706-A9F4-C14ECE94BE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1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29C77C-DB02-424F-9CB1-73A0A15B1EFF}" type="datetimeFigureOut">
              <a:rPr lang="en-US" smtClean="0"/>
              <a:pPr>
                <a:defRPr/>
              </a:pPr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17942-353E-4CEB-9FF3-282842E7E4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53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C8E50-4E86-4630-A063-90A824E35CB0}" type="datetimeFigureOut">
              <a:rPr lang="en-US" smtClean="0"/>
              <a:pPr>
                <a:defRPr/>
              </a:pPr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21459-3D91-48E5-96C0-33CFD5AA43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5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29EA6-B9B0-4F6B-AC87-EBB1D13D5E49}" type="datetimeFigureOut">
              <a:rPr lang="en-US" smtClean="0"/>
              <a:pPr>
                <a:defRPr/>
              </a:pPr>
              <a:t>5/16/2013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F7733-BE88-457C-BF4A-501977B3FE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93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180591-29BA-415B-8A32-D87FB7437E42}" type="datetimeFigureOut">
              <a:rPr lang="en-US" smtClean="0"/>
              <a:pPr>
                <a:defRPr/>
              </a:pPr>
              <a:t>5/16/2013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E9AC1-CEAC-4832-993A-70E7F6BDD0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98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42B434-595B-435E-845C-E990201AA334}" type="datetimeFigureOut">
              <a:rPr lang="en-US" smtClean="0"/>
              <a:pPr>
                <a:defRPr/>
              </a:pPr>
              <a:t>5/16/2013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72DB1-D59E-40B3-9A76-FD6ACD894C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2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3704E8-070E-4819-B80B-CE5786DB4860}" type="datetimeFigureOut">
              <a:rPr lang="en-US" smtClean="0"/>
              <a:pPr>
                <a:defRPr/>
              </a:pPr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9611D-AAD1-4EBB-929F-E3A8CE8CB4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2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EC8889-6358-488F-AEA4-34B4346136D0}" type="datetimeFigureOut">
              <a:rPr lang="en-US" smtClean="0"/>
              <a:pPr>
                <a:defRPr/>
              </a:pPr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3682C-6F0D-43CC-A316-4347921989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6918B0-4C27-4D79-BCE9-69AA244B668C}" type="datetimeFigureOut">
              <a:rPr lang="en-US" smtClean="0"/>
              <a:pPr>
                <a:defRPr/>
              </a:pPr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F781B6-7610-43C9-98D1-712A6785FF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28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47" b="100000" l="9506" r="99817">
                        <a14:backgroundMark x1="81170" y1="28736" x2="81170" y2="28736"/>
                        <a14:backgroundMark x1="81353" y1="32184" x2="81353" y2="32184"/>
                        <a14:backgroundMark x1="81170" y1="37644" x2="81170" y2="37644"/>
                        <a14:backgroundMark x1="80804" y1="41667" x2="80804" y2="41667"/>
                        <a14:backgroundMark x1="79890" y1="47126" x2="79890" y2="47126"/>
                        <a14:backgroundMark x1="78793" y1="50575" x2="78793" y2="50575"/>
                        <a14:backgroundMark x1="80804" y1="54310" x2="80804" y2="54310"/>
                        <a14:backgroundMark x1="72578" y1="66667" x2="72578" y2="66667"/>
                        <a14:backgroundMark x1="66728" y1="76149" x2="66728" y2="76149"/>
                        <a14:backgroundMark x1="59963" y1="85920" x2="59963" y2="85920"/>
                        <a14:backgroundMark x1="53565" y1="91954" x2="53565" y2="91954"/>
                        <a14:backgroundMark x1="49909" y1="94828" x2="49909" y2="94828"/>
                        <a14:backgroundMark x1="76051" y1="58908" x2="76051" y2="58908"/>
                        <a14:backgroundMark x1="91773" y1="78448" x2="91773" y2="78448"/>
                        <a14:backgroundMark x1="93967" y1="80747" x2="93967" y2="80747"/>
                        <a14:backgroundMark x1="72029" y1="89080" x2="72029" y2="89080"/>
                        <a14:backgroundMark x1="72943" y1="81322" x2="72943" y2="81322"/>
                        <a14:backgroundMark x1="73126" y1="81034" x2="73126" y2="80172"/>
                        <a14:backgroundMark x1="73126" y1="80172" x2="72212" y2="83333"/>
                        <a14:backgroundMark x1="71115" y1="84195" x2="70384" y2="85632"/>
                        <a14:backgroundMark x1="68921" y1="87069" x2="68190" y2="87644"/>
                        <a14:backgroundMark x1="68007" y1="87644" x2="66728" y2="89368"/>
                        <a14:backgroundMark x1="40037" y1="47414" x2="40037" y2="47414"/>
                        <a14:backgroundMark x1="43693" y1="42241" x2="43693" y2="42241"/>
                        <a14:backgroundMark x1="47898" y1="62356" x2="47898" y2="62356"/>
                        <a14:backgroundMark x1="44607" y1="57184" x2="44607" y2="57184"/>
                        <a14:backgroundMark x1="42962" y1="66092" x2="42962" y2="66092"/>
                        <a14:backgroundMark x1="40402" y1="76149" x2="40402" y2="76149"/>
                        <a14:backgroundMark x1="43327" y1="81609" x2="43327" y2="81609"/>
                        <a14:backgroundMark x1="92505" y1="79310" x2="92505" y2="79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8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13010"/>
            <a:ext cx="8763000" cy="1510990"/>
          </a:xfrm>
          <a:noFill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atin typeface="Comic Sans MS" pitchFamily="66" charset="0"/>
              </a:rPr>
              <a:t>IN AN AGE OF WRECKS, DRUGS </a:t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>AND SHOCKING SOULS: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5410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SOLUTIONS for KEEPING FAMILIES and THEIR CHILDREN TOGETHER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8400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7"/>
          <a:stretch/>
        </p:blipFill>
        <p:spPr bwMode="auto">
          <a:xfrm>
            <a:off x="21788" y="0"/>
            <a:ext cx="90960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5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" y="0"/>
            <a:ext cx="9266903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257800"/>
            <a:ext cx="975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16" y="4572000"/>
            <a:ext cx="927181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The Calm in the Storm:  </a:t>
            </a:r>
          </a:p>
          <a:p>
            <a:r>
              <a:rPr lang="en-US" sz="3600" b="1" dirty="0" smtClean="0">
                <a:latin typeface="Comic Sans MS" pitchFamily="66" charset="0"/>
              </a:rPr>
              <a:t>Creating and Sustaining Best Practice</a:t>
            </a:r>
          </a:p>
          <a:p>
            <a:endParaRPr lang="en-US" sz="800" b="1" dirty="0" smtClean="0">
              <a:latin typeface="Comic Sans MS" pitchFamily="66" charset="0"/>
            </a:endParaRPr>
          </a:p>
          <a:p>
            <a:r>
              <a:rPr lang="en-US" sz="3200" b="1" dirty="0" err="1" smtClean="0">
                <a:solidFill>
                  <a:srgbClr val="FFFF00"/>
                </a:solidFill>
                <a:latin typeface="Comic Sans MS" pitchFamily="66" charset="0"/>
              </a:rPr>
              <a:t>Lelia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 Hopper, 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Court Improvement Program, Supreme Court of Virginia</a:t>
            </a:r>
            <a:endParaRPr lang="en-US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23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134264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The Blizzard Survival Exercise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55875"/>
            <a:ext cx="640080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708275"/>
            <a:ext cx="2857500" cy="1520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3643"/>
            <a:ext cx="9144000" cy="512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73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Comic Sans MS" pitchFamily="66" charset="0"/>
              </a:rPr>
              <a:t>The Blizzard Survival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en-US" sz="800" dirty="0" smtClean="0"/>
          </a:p>
          <a:p>
            <a:pPr marL="137160" lvl="0" indent="0" fontAlgn="auto"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800" b="1" dirty="0" smtClean="0">
                <a:latin typeface="Book Antiqua"/>
              </a:rPr>
              <a:t>STEP </a:t>
            </a:r>
            <a:r>
              <a:rPr lang="en-US" sz="2800" b="1" dirty="0">
                <a:latin typeface="Book Antiqua"/>
              </a:rPr>
              <a:t>1 - Read the facts and complete your INDIVIDUAL RANKING of the items (without help from others).</a:t>
            </a:r>
          </a:p>
          <a:p>
            <a:pPr marL="137160" lvl="0" indent="0" fontAlgn="auto"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None/>
            </a:pPr>
            <a:endParaRPr lang="en-US" sz="1200" b="1" dirty="0">
              <a:latin typeface="Book Antiqua"/>
            </a:endParaRPr>
          </a:p>
          <a:p>
            <a:pPr marL="137160" lvl="0" indent="0" fontAlgn="auto"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800" b="1" dirty="0">
                <a:latin typeface="Book Antiqua"/>
              </a:rPr>
              <a:t>STEP 2 - Discuss the ranking with your hiking party at your table and complete the TEAM  RANKING.</a:t>
            </a:r>
          </a:p>
          <a:p>
            <a:pPr marL="137160" lvl="0" indent="0" fontAlgn="auto"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None/>
            </a:pPr>
            <a:endParaRPr lang="en-US" sz="1200" b="1" dirty="0">
              <a:latin typeface="Book Antiqua"/>
            </a:endParaRPr>
          </a:p>
          <a:p>
            <a:pPr marL="137160" lvl="0" indent="0" fontAlgn="auto"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800" b="1" dirty="0">
                <a:latin typeface="Book Antiqua"/>
              </a:rPr>
              <a:t>STEP 3 – Obtain the EXPERTS RANKING and calculate the variance for you and the variance for your team.     </a:t>
            </a:r>
          </a:p>
          <a:p>
            <a:pPr marL="137160" indent="0">
              <a:buNone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5199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9134375" cy="13255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omic Sans MS" pitchFamily="66" charset="0"/>
              </a:rPr>
              <a:t>THE PLANNING EXPERTS RANKING</a:t>
            </a:r>
            <a:endParaRPr lang="en-US" sz="4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25" y="1736725"/>
            <a:ext cx="9144000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0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Comic Sans MS" pitchFamily="66" charset="0"/>
              </a:rPr>
              <a:t>The Blizzard Survival Exercise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Comic Sans MS" pitchFamily="66" charset="0"/>
              </a:rPr>
              <a:t> 1.  Knife            </a:t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> 2.  Two Blankets	</a:t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> 3.  Minivan Mirror</a:t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> 4.  Cigarette Lighter</a:t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> 5.  Gasoline</a:t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> 6.  Hoses		</a:t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> 7.  Metal Hubcaps</a:t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> 8.  Spare Tire</a:t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> 9.  Sunglasses</a:t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>10. Shotgun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Comic Sans MS" pitchFamily="66" charset="0"/>
              </a:rPr>
              <a:t>11. Beef Jerky</a:t>
            </a:r>
            <a:endParaRPr lang="en-US" b="1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mic Sans MS" pitchFamily="66" charset="0"/>
              </a:rPr>
              <a:t>12. Shovel</a:t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>13. First-aid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Kit</a:t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>14. Map</a:t>
            </a:r>
          </a:p>
          <a:p>
            <a:pPr marL="0" indent="0">
              <a:buNone/>
            </a:pPr>
            <a:r>
              <a:rPr lang="en-US" b="1" dirty="0" smtClean="0">
                <a:latin typeface="Comic Sans MS" pitchFamily="66" charset="0"/>
              </a:rPr>
              <a:t>15. Magnetic Compass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0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17065</TotalTime>
  <Words>116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  IN AN AGE OF WRECKS, DRUGS  AND SHOCKING SOULS:  </vt:lpstr>
      <vt:lpstr>PowerPoint Presentation</vt:lpstr>
      <vt:lpstr>PowerPoint Presentation</vt:lpstr>
      <vt:lpstr>The Blizzard Survival Exercise</vt:lpstr>
      <vt:lpstr>The Blizzard Survival Exercise</vt:lpstr>
      <vt:lpstr>THE PLANNING EXPERTS RANKING</vt:lpstr>
      <vt:lpstr>The Blizzard Survival Exercise</vt:lpstr>
    </vt:vector>
  </TitlesOfParts>
  <Company>Supreme Court of Virginia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 W. Somerville</dc:creator>
  <cp:lastModifiedBy>Office</cp:lastModifiedBy>
  <cp:revision>25</cp:revision>
  <cp:lastPrinted>2013-03-15T00:20:52Z</cp:lastPrinted>
  <dcterms:created xsi:type="dcterms:W3CDTF">2013-03-08T01:03:47Z</dcterms:created>
  <dcterms:modified xsi:type="dcterms:W3CDTF">2013-05-16T11:14:59Z</dcterms:modified>
</cp:coreProperties>
</file>