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6" r:id="rId1"/>
  </p:sldMasterIdLst>
  <p:notesMasterIdLst>
    <p:notesMasterId r:id="rId29"/>
  </p:notesMasterIdLst>
  <p:sldIdLst>
    <p:sldId id="256" r:id="rId2"/>
    <p:sldId id="338" r:id="rId3"/>
    <p:sldId id="299" r:id="rId4"/>
    <p:sldId id="300" r:id="rId5"/>
    <p:sldId id="302" r:id="rId6"/>
    <p:sldId id="303" r:id="rId7"/>
    <p:sldId id="339" r:id="rId8"/>
    <p:sldId id="333" r:id="rId9"/>
    <p:sldId id="330" r:id="rId10"/>
    <p:sldId id="332" r:id="rId11"/>
    <p:sldId id="329" r:id="rId12"/>
    <p:sldId id="322" r:id="rId13"/>
    <p:sldId id="342" r:id="rId14"/>
    <p:sldId id="343" r:id="rId15"/>
    <p:sldId id="344"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Lst>
  <p:sldSz cx="9144000" cy="6858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412C"/>
    <a:srgbClr val="CC6600"/>
    <a:srgbClr val="A3A70F"/>
    <a:srgbClr val="CEC404"/>
    <a:srgbClr val="CAC747"/>
    <a:srgbClr val="3DB4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78" autoAdjust="0"/>
    <p:restoredTop sz="94660" autoAdjust="0"/>
  </p:normalViewPr>
  <p:slideViewPr>
    <p:cSldViewPr>
      <p:cViewPr varScale="1">
        <p:scale>
          <a:sx n="92" d="100"/>
          <a:sy n="92" d="100"/>
        </p:scale>
        <p:origin x="-1254" y="-102"/>
      </p:cViewPr>
      <p:guideLst>
        <p:guide orient="horz" pos="2160"/>
        <p:guide pos="2880"/>
      </p:guideLst>
    </p:cSldViewPr>
  </p:slideViewPr>
  <p:outlineViewPr>
    <p:cViewPr>
      <p:scale>
        <a:sx n="33" d="100"/>
        <a:sy n="33" d="100"/>
      </p:scale>
      <p:origin x="0" y="31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40175" y="0"/>
            <a:ext cx="3013075" cy="461963"/>
          </a:xfrm>
          <a:prstGeom prst="rect">
            <a:avLst/>
          </a:prstGeom>
        </p:spPr>
        <p:txBody>
          <a:bodyPr vert="horz" lIns="91440" tIns="45720" rIns="91440" bIns="45720" rtlCol="0"/>
          <a:lstStyle>
            <a:lvl1pPr algn="r">
              <a:defRPr sz="1200"/>
            </a:lvl1pPr>
          </a:lstStyle>
          <a:p>
            <a:fld id="{29F56FEE-1821-4601-8C54-9EAE5F504F6C}" type="datetimeFigureOut">
              <a:rPr lang="en-US" smtClean="0"/>
              <a:pPr/>
              <a:t>5/15/2013</a:t>
            </a:fld>
            <a:endParaRPr lang="en-US" dirty="0"/>
          </a:p>
        </p:txBody>
      </p:sp>
      <p:sp>
        <p:nvSpPr>
          <p:cNvPr id="4" name="Slide Image Placeholder 3"/>
          <p:cNvSpPr>
            <a:spLocks noGrp="1" noRot="1" noChangeAspect="1"/>
          </p:cNvSpPr>
          <p:nvPr>
            <p:ph type="sldImg" idx="2"/>
          </p:nvPr>
        </p:nvSpPr>
        <p:spPr>
          <a:xfrm>
            <a:off x="1168400" y="693738"/>
            <a:ext cx="4618038"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325" y="4389438"/>
            <a:ext cx="5564188" cy="41576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288"/>
            <a:ext cx="3013075" cy="46196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40175" y="8777288"/>
            <a:ext cx="3013075" cy="461962"/>
          </a:xfrm>
          <a:prstGeom prst="rect">
            <a:avLst/>
          </a:prstGeom>
        </p:spPr>
        <p:txBody>
          <a:bodyPr vert="horz" lIns="91440" tIns="45720" rIns="91440" bIns="45720" rtlCol="0" anchor="b"/>
          <a:lstStyle>
            <a:lvl1pPr algn="r">
              <a:defRPr sz="1200"/>
            </a:lvl1pPr>
          </a:lstStyle>
          <a:p>
            <a:fld id="{EFB94BF6-AB4F-4BDF-9F07-D0249334A6D7}" type="slidenum">
              <a:rPr lang="en-US" smtClean="0"/>
              <a:pPr/>
              <a:t>‹#›</a:t>
            </a:fld>
            <a:endParaRPr lang="en-US" dirty="0"/>
          </a:p>
        </p:txBody>
      </p:sp>
    </p:spTree>
    <p:extLst>
      <p:ext uri="{BB962C8B-B14F-4D97-AF65-F5344CB8AC3E}">
        <p14:creationId xmlns:p14="http://schemas.microsoft.com/office/powerpoint/2010/main" val="2059587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27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B94BF6-AB4F-4BDF-9F07-D0249334A6D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E82A93E8-33ED-42DE-A85C-1E275015213A}" type="datetimeFigureOut">
              <a:rPr lang="en-US" smtClean="0"/>
              <a:pPr/>
              <a:t>5/15/2013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1E7D44D-41ED-4BF9-8781-CDF5F14C45F4}" type="slidenum">
              <a:rPr lang="en-US" smtClean="0"/>
              <a:pPr/>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E7D44D-41ED-4BF9-8781-CDF5F14C45F4}" type="slidenum">
              <a:rPr lang="en-US" smtClean="0"/>
              <a:pPr/>
              <a:t>‹#›</a:t>
            </a:fld>
            <a:endParaRPr lang="en-US"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E7D44D-41ED-4BF9-8781-CDF5F14C45F4}" type="slidenum">
              <a:rPr lang="en-US" smtClean="0"/>
              <a:pPr/>
              <a:t>‹#›</a:t>
            </a:fld>
            <a:endParaRPr lang="en-US"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E7D44D-41ED-4BF9-8781-CDF5F14C45F4}" type="slidenum">
              <a:rPr lang="en-US" smtClean="0"/>
              <a:pPr/>
              <a:t>‹#›</a:t>
            </a:fld>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E7D44D-41ED-4BF9-8781-CDF5F14C45F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E7D44D-41ED-4BF9-8781-CDF5F14C45F4}" type="slidenum">
              <a:rPr lang="en-US" smtClean="0"/>
              <a:pPr/>
              <a:t>‹#›</a:t>
            </a:fld>
            <a:endParaRPr lang="en-US" dirty="0"/>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E7D44D-41ED-4BF9-8781-CDF5F14C45F4}" type="slidenum">
              <a:rPr lang="en-US" smtClean="0"/>
              <a:pPr/>
              <a:t>‹#›</a:t>
            </a:fld>
            <a:endParaRPr lang="en-US"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E7D44D-41ED-4BF9-8781-CDF5F14C45F4}" type="slidenum">
              <a:rPr lang="en-US" smtClean="0"/>
              <a:pPr/>
              <a:t>‹#›</a:t>
            </a:fld>
            <a:endParaRPr lang="en-US"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E7D44D-41ED-4BF9-8781-CDF5F14C45F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E7D44D-41ED-4BF9-8781-CDF5F14C45F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A93E8-33ED-42DE-A85C-1E275015213A}" type="datetimeFigureOut">
              <a:rPr lang="en-US" smtClean="0"/>
              <a:pPr/>
              <a:t>5/15/2013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E7D44D-41ED-4BF9-8781-CDF5F14C45F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E82A93E8-33ED-42DE-A85C-1E275015213A}" type="datetimeFigureOut">
              <a:rPr lang="en-US" smtClean="0"/>
              <a:pPr/>
              <a:t>5/15/2013</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C1E7D44D-41ED-4BF9-8781-CDF5F14C45F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hyperlink" Target="http://www.brainyquote.com/quotes/quotes/t/thomasjeff132201.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slides/_rels/slide27.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531" y="838200"/>
            <a:ext cx="6442869" cy="1447800"/>
          </a:xfrm>
        </p:spPr>
        <p:txBody>
          <a:bodyPr>
            <a:normAutofit fontScale="90000"/>
          </a:bodyPr>
          <a:lstStyle/>
          <a:p>
            <a:r>
              <a:rPr lang="en-US" sz="2700" dirty="0" smtClean="0"/>
              <a:t/>
            </a:r>
            <a:br>
              <a:rPr lang="en-US" sz="2700" dirty="0" smtClean="0"/>
            </a:br>
            <a:r>
              <a:rPr lang="en-US" sz="2700" dirty="0"/>
              <a:t/>
            </a:r>
            <a:br>
              <a:rPr lang="en-US" sz="2700" dirty="0"/>
            </a:br>
            <a:r>
              <a:rPr lang="en-US" sz="2700" dirty="0" smtClean="0"/>
              <a:t/>
            </a:r>
            <a:br>
              <a:rPr lang="en-US" sz="2700" dirty="0" smtClean="0"/>
            </a:br>
            <a:r>
              <a:rPr lang="en-US" sz="2700" dirty="0" smtClean="0"/>
              <a:t/>
            </a:r>
            <a:br>
              <a:rPr lang="en-US" sz="2700" dirty="0" smtClean="0"/>
            </a:br>
            <a:r>
              <a:rPr lang="en-US" sz="2700" dirty="0"/>
              <a:t/>
            </a:r>
            <a:br>
              <a:rPr lang="en-US" sz="2700" dirty="0"/>
            </a:br>
            <a:r>
              <a:rPr lang="en-US" sz="2700" dirty="0" smtClean="0"/>
              <a:t/>
            </a:r>
            <a:br>
              <a:rPr lang="en-US" sz="2700" dirty="0" smtClean="0"/>
            </a:br>
            <a:r>
              <a:rPr lang="en-US" sz="2700" dirty="0"/>
              <a:t/>
            </a:r>
            <a:br>
              <a:rPr lang="en-US" sz="2700" dirty="0"/>
            </a:br>
            <a:r>
              <a:rPr lang="en-US" sz="2700" dirty="0" smtClean="0"/>
              <a:t/>
            </a:r>
            <a:br>
              <a:rPr lang="en-US" sz="2700" dirty="0" smtClean="0"/>
            </a:br>
            <a:r>
              <a:rPr lang="en-US" sz="2700" dirty="0" smtClean="0"/>
              <a:t/>
            </a:r>
            <a:br>
              <a:rPr lang="en-US" sz="2700" dirty="0" smtClean="0"/>
            </a:br>
            <a:r>
              <a:rPr lang="en-US" sz="2700" dirty="0"/>
              <a:t/>
            </a:r>
            <a:br>
              <a:rPr lang="en-US" sz="2700" dirty="0"/>
            </a:br>
            <a:r>
              <a:rPr lang="en-US" sz="2700" dirty="0" smtClean="0"/>
              <a:t/>
            </a:r>
            <a:br>
              <a:rPr lang="en-US" sz="2700" dirty="0" smtClean="0"/>
            </a:br>
            <a:r>
              <a:rPr lang="en-US" sz="2700" dirty="0"/>
              <a:t/>
            </a:r>
            <a:br>
              <a:rPr lang="en-US" sz="2700" dirty="0"/>
            </a:br>
            <a:r>
              <a:rPr lang="en-US" sz="2700" dirty="0" smtClean="0"/>
              <a:t/>
            </a:r>
            <a:br>
              <a:rPr lang="en-US" sz="2700" dirty="0" smtClean="0"/>
            </a:br>
            <a:r>
              <a:rPr lang="en-US" sz="2700" dirty="0"/>
              <a:t/>
            </a:r>
            <a:br>
              <a:rPr lang="en-US" sz="2700" dirty="0"/>
            </a:br>
            <a:r>
              <a:rPr lang="en-US" sz="5300" dirty="0" smtClean="0">
                <a:solidFill>
                  <a:schemeClr val="tx2">
                    <a:lumMod val="75000"/>
                  </a:schemeClr>
                </a:solidFill>
              </a:rPr>
              <a:t>The Angry Mind  </a:t>
            </a:r>
            <a:r>
              <a:rPr lang="en-US" sz="3600" dirty="0" smtClean="0">
                <a:solidFill>
                  <a:schemeClr val="tx2">
                    <a:lumMod val="75000"/>
                  </a:schemeClr>
                </a:solidFill>
              </a:rPr>
              <a:t/>
            </a:r>
            <a:br>
              <a:rPr lang="en-US" sz="3600" dirty="0" smtClean="0">
                <a:solidFill>
                  <a:schemeClr val="tx2">
                    <a:lumMod val="75000"/>
                  </a:schemeClr>
                </a:solidFill>
              </a:rPr>
            </a:br>
            <a:endParaRPr lang="en-US" sz="3600" dirty="0">
              <a:solidFill>
                <a:schemeClr val="tx2">
                  <a:lumMod val="75000"/>
                </a:schemeClr>
              </a:solidFill>
            </a:endParaRPr>
          </a:p>
        </p:txBody>
      </p:sp>
      <p:sp>
        <p:nvSpPr>
          <p:cNvPr id="3" name="Subtitle 2"/>
          <p:cNvSpPr>
            <a:spLocks noGrp="1"/>
          </p:cNvSpPr>
          <p:nvPr>
            <p:ph type="subTitle" idx="1"/>
          </p:nvPr>
        </p:nvSpPr>
        <p:spPr>
          <a:xfrm>
            <a:off x="838200" y="3886200"/>
            <a:ext cx="7467600" cy="2590800"/>
          </a:xfrm>
        </p:spPr>
        <p:txBody>
          <a:bodyPr>
            <a:normAutofit/>
          </a:bodyPr>
          <a:lstStyle/>
          <a:p>
            <a:r>
              <a:rPr lang="en-US" sz="3600" dirty="0">
                <a:solidFill>
                  <a:schemeClr val="tx2">
                    <a:lumMod val="75000"/>
                  </a:schemeClr>
                </a:solidFill>
              </a:rPr>
              <a:t>Clinically Proven  </a:t>
            </a:r>
            <a:br>
              <a:rPr lang="en-US" sz="3600" dirty="0">
                <a:solidFill>
                  <a:schemeClr val="tx2">
                    <a:lumMod val="75000"/>
                  </a:schemeClr>
                </a:solidFill>
              </a:rPr>
            </a:br>
            <a:r>
              <a:rPr lang="en-US" sz="3600" dirty="0">
                <a:solidFill>
                  <a:schemeClr val="tx2">
                    <a:lumMod val="75000"/>
                  </a:schemeClr>
                </a:solidFill>
              </a:rPr>
              <a:t>Anger Management </a:t>
            </a:r>
            <a:r>
              <a:rPr lang="en-US" sz="3600" dirty="0" smtClean="0">
                <a:solidFill>
                  <a:schemeClr val="tx2">
                    <a:lumMod val="75000"/>
                  </a:schemeClr>
                </a:solidFill>
              </a:rPr>
              <a:t>Practices</a:t>
            </a:r>
          </a:p>
          <a:p>
            <a:endParaRPr lang="en-US" sz="3600" dirty="0" smtClean="0">
              <a:solidFill>
                <a:schemeClr val="tx2">
                  <a:lumMod val="75000"/>
                </a:schemeClr>
              </a:solidFill>
            </a:endParaRPr>
          </a:p>
        </p:txBody>
      </p:sp>
      <p:pic>
        <p:nvPicPr>
          <p:cNvPr id="5127" name="Picture 7" descr="C:\Users\Stevenson\AppData\Local\Microsoft\Windows\Temporary Internet Files\Content.IE5\IG3UG82X\MC90044048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905000"/>
            <a:ext cx="13906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Stevenson\AppData\Local\Microsoft\Windows\Temporary Internet Files\Content.IE5\0057SZR6\MC90044051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1905000"/>
            <a:ext cx="1447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ers\Stevenson\AppData\Local\Microsoft\Windows\Temporary Internet Files\Content.IE5\0057SZR6\MC900439179[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609600"/>
            <a:ext cx="11125200" cy="753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887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2286000"/>
            <a:ext cx="8001001" cy="4419600"/>
          </a:xfrm>
        </p:spPr>
        <p:txBody>
          <a:bodyPr>
            <a:normAutofit/>
          </a:bodyPr>
          <a:lstStyle/>
          <a:p>
            <a:pPr marL="0" indent="0">
              <a:buNone/>
            </a:pPr>
            <a:r>
              <a:rPr lang="en-US" sz="1700" b="1" dirty="0"/>
              <a:t>Neuroscientist, Joseph LeDoux</a:t>
            </a:r>
            <a:r>
              <a:rPr lang="en-US" sz="1700" dirty="0"/>
              <a:t> has empirically investigated the pivotal role of the </a:t>
            </a:r>
            <a:r>
              <a:rPr lang="en-US" sz="1700" dirty="0">
                <a:solidFill>
                  <a:schemeClr val="tx2"/>
                </a:solidFill>
              </a:rPr>
              <a:t>amygdala</a:t>
            </a:r>
            <a:r>
              <a:rPr lang="en-US" sz="1700" dirty="0"/>
              <a:t> in the specific emotion of fear and anger.  The most significant result of LeDoux’s research is that sensory input to the brain is split at the </a:t>
            </a:r>
            <a:r>
              <a:rPr lang="en-US" sz="1700" dirty="0" smtClean="0"/>
              <a:t>relay </a:t>
            </a:r>
            <a:r>
              <a:rPr lang="en-US" sz="1700" dirty="0"/>
              <a:t>center into two streams – one to the amygdala and one to the </a:t>
            </a:r>
            <a:r>
              <a:rPr lang="en-US" sz="1700" dirty="0" smtClean="0"/>
              <a:t>prefrontal cortex.  </a:t>
            </a:r>
            <a:r>
              <a:rPr lang="en-US" sz="1700" dirty="0"/>
              <a:t>The input stream to the amygdala is faster – 12 milliseconds as opposed to 25 milliseconds to the </a:t>
            </a:r>
            <a:r>
              <a:rPr lang="en-US" sz="1700" dirty="0" smtClean="0"/>
              <a:t>prefrontal cortex.  </a:t>
            </a:r>
            <a:r>
              <a:rPr lang="en-US" sz="1700" dirty="0"/>
              <a:t>Less information goes to the </a:t>
            </a:r>
            <a:r>
              <a:rPr lang="en-US" sz="1700" dirty="0">
                <a:solidFill>
                  <a:schemeClr val="tx2"/>
                </a:solidFill>
              </a:rPr>
              <a:t>amygdala</a:t>
            </a:r>
            <a:r>
              <a:rPr lang="en-US" sz="1700" dirty="0"/>
              <a:t> more quickly – it operates as a rapid scan to check for threats.  </a:t>
            </a:r>
            <a:r>
              <a:rPr lang="en-US" sz="1700" dirty="0" smtClean="0"/>
              <a:t>LeDoux </a:t>
            </a:r>
            <a:r>
              <a:rPr lang="en-US" sz="1700" dirty="0"/>
              <a:t>considers the </a:t>
            </a:r>
            <a:r>
              <a:rPr lang="en-US" sz="1700" dirty="0">
                <a:solidFill>
                  <a:schemeClr val="tx2"/>
                </a:solidFill>
              </a:rPr>
              <a:t>amygdala</a:t>
            </a:r>
            <a:r>
              <a:rPr lang="en-US" sz="1700" dirty="0"/>
              <a:t> to be the alarm </a:t>
            </a:r>
            <a:r>
              <a:rPr lang="en-US" sz="1700" dirty="0" smtClean="0"/>
              <a:t>system </a:t>
            </a:r>
            <a:r>
              <a:rPr lang="en-US" sz="1700" dirty="0"/>
              <a:t>for bodily safety and survival – thus the necessity for a rapid scan and an almost instantaneous instinctive (automatic) response.  The </a:t>
            </a:r>
            <a:r>
              <a:rPr lang="en-US" sz="1700" dirty="0">
                <a:solidFill>
                  <a:schemeClr val="tx2"/>
                </a:solidFill>
              </a:rPr>
              <a:t>amygdala</a:t>
            </a:r>
            <a:r>
              <a:rPr lang="en-US" sz="1700" dirty="0"/>
              <a:t> also has slower connections to the </a:t>
            </a:r>
            <a:r>
              <a:rPr lang="en-US" sz="1700" dirty="0" smtClean="0"/>
              <a:t>prefrontal cortex, </a:t>
            </a:r>
            <a:r>
              <a:rPr lang="en-US" sz="1700" dirty="0"/>
              <a:t>it secondarily causes us to emotionally experience the feeling.  We ‘feel’ the emotion a split-second after the physical bodily reaction.  Not only is the </a:t>
            </a:r>
            <a:r>
              <a:rPr lang="en-US" sz="1700" dirty="0" smtClean="0">
                <a:solidFill>
                  <a:schemeClr val="tx2"/>
                </a:solidFill>
              </a:rPr>
              <a:t>amygdala’s </a:t>
            </a:r>
            <a:r>
              <a:rPr lang="en-US" sz="1700" dirty="0"/>
              <a:t>response </a:t>
            </a:r>
            <a:r>
              <a:rPr lang="en-US" sz="1700" dirty="0" smtClean="0"/>
              <a:t>fast, it </a:t>
            </a:r>
            <a:r>
              <a:rPr lang="en-US" sz="1700" dirty="0"/>
              <a:t>is also very influential in that it primes the whole body for action through the release of adrenaline and cortisol into the bloodstream. </a:t>
            </a:r>
          </a:p>
          <a:p>
            <a:pPr marL="0" indent="0">
              <a:buNone/>
            </a:pPr>
            <a:endParaRPr lang="en-US" dirty="0"/>
          </a:p>
        </p:txBody>
      </p:sp>
      <p:sp>
        <p:nvSpPr>
          <p:cNvPr id="3" name="Title 2"/>
          <p:cNvSpPr>
            <a:spLocks noGrp="1"/>
          </p:cNvSpPr>
          <p:nvPr>
            <p:ph type="title"/>
          </p:nvPr>
        </p:nvSpPr>
        <p:spPr/>
        <p:txBody>
          <a:bodyPr/>
          <a:lstStyle/>
          <a:p>
            <a:pPr algn="l"/>
            <a:r>
              <a:rPr lang="en-US" sz="4400" dirty="0" smtClean="0"/>
              <a:t>	</a:t>
            </a:r>
            <a:endParaRPr lang="en-US" sz="4400" dirty="0">
              <a:solidFill>
                <a:schemeClr val="accent2">
                  <a:lumMod val="50000"/>
                </a:schemeClr>
              </a:solidFill>
            </a:endParaRPr>
          </a:p>
        </p:txBody>
      </p:sp>
      <p:pic>
        <p:nvPicPr>
          <p:cNvPr id="4" name="Picture 11" descr="C:\Users\Stevenson\AppData\Local\Microsoft\Windows\Temporary Internet Files\Content.IE5\S6VN3OM6\MC90004035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810512" cy="15444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90800" y="228600"/>
            <a:ext cx="4800600" cy="1323439"/>
          </a:xfrm>
          <a:prstGeom prst="rect">
            <a:avLst/>
          </a:prstGeom>
        </p:spPr>
        <p:txBody>
          <a:bodyPr wrap="square">
            <a:spAutoFit/>
          </a:bodyPr>
          <a:lstStyle/>
          <a:p>
            <a:endParaRPr lang="en-US" dirty="0" smtClean="0"/>
          </a:p>
          <a:p>
            <a:endParaRPr lang="en-US" dirty="0"/>
          </a:p>
          <a:p>
            <a:r>
              <a:rPr lang="en-US" sz="4400" dirty="0" smtClean="0"/>
              <a:t>Research Studies</a:t>
            </a:r>
            <a:endParaRPr lang="en-US" sz="4400" dirty="0"/>
          </a:p>
        </p:txBody>
      </p:sp>
    </p:spTree>
    <p:extLst>
      <p:ext uri="{BB962C8B-B14F-4D97-AF65-F5344CB8AC3E}">
        <p14:creationId xmlns:p14="http://schemas.microsoft.com/office/powerpoint/2010/main" val="349906358"/>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0" indent="0">
              <a:buNone/>
            </a:pPr>
            <a:r>
              <a:rPr lang="en-US" sz="2600" b="1" dirty="0" smtClean="0"/>
              <a:t>Steven </a:t>
            </a:r>
            <a:r>
              <a:rPr lang="en-US" sz="2600" b="1" dirty="0"/>
              <a:t>E. Petersen</a:t>
            </a:r>
            <a:r>
              <a:rPr lang="en-US" sz="2600" dirty="0"/>
              <a:t>. Washington University School of Medicine .  The </a:t>
            </a:r>
            <a:r>
              <a:rPr lang="en-US" sz="2600" dirty="0">
                <a:solidFill>
                  <a:schemeClr val="tx2"/>
                </a:solidFill>
              </a:rPr>
              <a:t>amygdala</a:t>
            </a:r>
            <a:r>
              <a:rPr lang="en-US" sz="2600" dirty="0"/>
              <a:t> is part of the limbic system and is responsible for emotional reactions. Dr. Richard Davidson of the University of Wisconsin-Madison found that in 500 individuals who had decreased activity in their </a:t>
            </a:r>
            <a:r>
              <a:rPr lang="en-US" sz="2600" dirty="0">
                <a:solidFill>
                  <a:schemeClr val="tx2"/>
                </a:solidFill>
              </a:rPr>
              <a:t>frontal lobes,</a:t>
            </a:r>
            <a:r>
              <a:rPr lang="en-US" sz="2600" dirty="0"/>
              <a:t> they also had decreased ability to regulate emotion. Petersen and his colleagues scanned the brains of 210 subjects ranging from 7 to 31 years old. </a:t>
            </a:r>
            <a:r>
              <a:rPr lang="en-US" sz="2600" dirty="0" smtClean="0"/>
              <a:t>The researchers use resting-state functional connectivity MRI to identify and study brain networks. These scans show the spontaneous activity that takes place in brains while study subjects do nothing. Researchers </a:t>
            </a:r>
            <a:r>
              <a:rPr lang="en-US" sz="2600" dirty="0"/>
              <a:t>set the lower limit for study subjects at 7 years of age because the brain is approximately 95 percent of its adult size at this age.  As a person ages, networks become more efficient and the brain can use more of them. </a:t>
            </a:r>
          </a:p>
          <a:p>
            <a:pPr marL="0" indent="0">
              <a:buNone/>
            </a:pPr>
            <a:endParaRPr lang="en-US" dirty="0"/>
          </a:p>
        </p:txBody>
      </p:sp>
      <p:sp>
        <p:nvSpPr>
          <p:cNvPr id="3" name="Title 2"/>
          <p:cNvSpPr>
            <a:spLocks noGrp="1"/>
          </p:cNvSpPr>
          <p:nvPr>
            <p:ph type="title"/>
          </p:nvPr>
        </p:nvSpPr>
        <p:spPr/>
        <p:txBody>
          <a:bodyPr/>
          <a:lstStyle/>
          <a:p>
            <a:pPr algn="l"/>
            <a:r>
              <a:rPr lang="en-US" sz="4400" dirty="0" smtClean="0">
                <a:solidFill>
                  <a:schemeClr val="tx1"/>
                </a:solidFill>
              </a:rPr>
              <a:t>        Research Studies</a:t>
            </a:r>
            <a:endParaRPr lang="en-US" sz="4400" dirty="0">
              <a:solidFill>
                <a:schemeClr val="tx1"/>
              </a:solidFill>
            </a:endParaRPr>
          </a:p>
        </p:txBody>
      </p:sp>
      <p:pic>
        <p:nvPicPr>
          <p:cNvPr id="4" name="Picture 2" descr="C:\Users\Stevenson\AppData\Local\Microsoft\Windows\Temporary Internet Files\Content.IE5\QR4NXY0H\MC90018759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9064" y="197428"/>
            <a:ext cx="1981200" cy="1998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88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057400"/>
            <a:ext cx="7745505" cy="4572001"/>
          </a:xfrm>
        </p:spPr>
        <p:txBody>
          <a:bodyPr>
            <a:normAutofit fontScale="70000" lnSpcReduction="20000"/>
          </a:bodyPr>
          <a:lstStyle/>
          <a:p>
            <a:pPr marL="0" indent="0">
              <a:buNone/>
            </a:pPr>
            <a:endParaRPr lang="en-US" dirty="0"/>
          </a:p>
          <a:p>
            <a:pPr marL="0" indent="0">
              <a:buNone/>
            </a:pPr>
            <a:endParaRPr lang="en-US" sz="2500" dirty="0" smtClean="0"/>
          </a:p>
          <a:p>
            <a:pPr marL="0" indent="0">
              <a:buNone/>
            </a:pPr>
            <a:r>
              <a:rPr lang="en-US" sz="2700" dirty="0" smtClean="0"/>
              <a:t>Confirmation </a:t>
            </a:r>
            <a:r>
              <a:rPr lang="en-US" sz="2700" dirty="0"/>
              <a:t>that the </a:t>
            </a:r>
            <a:r>
              <a:rPr lang="en-US" sz="2700" dirty="0">
                <a:solidFill>
                  <a:schemeClr val="tx2"/>
                </a:solidFill>
              </a:rPr>
              <a:t>amygdala</a:t>
            </a:r>
            <a:r>
              <a:rPr lang="en-US" sz="2700" dirty="0"/>
              <a:t> is faster than the cognitive awareness of the </a:t>
            </a:r>
            <a:r>
              <a:rPr lang="en-US" sz="2700" dirty="0" smtClean="0">
                <a:solidFill>
                  <a:schemeClr val="tx2"/>
                </a:solidFill>
              </a:rPr>
              <a:t>prefrontal cortex</a:t>
            </a:r>
            <a:r>
              <a:rPr lang="en-US" sz="2700" dirty="0" smtClean="0"/>
              <a:t> </a:t>
            </a:r>
            <a:r>
              <a:rPr lang="en-US" sz="2700" dirty="0"/>
              <a:t>is supported in part our experience of driving a car and very suddenly encountering a dangerous situation.  It is possible for your foot to be on the brake before you are fully cognizant of any hazard.  With the awareness of an environmental threat comes </a:t>
            </a:r>
            <a:r>
              <a:rPr lang="en-US" sz="2700" dirty="0" smtClean="0"/>
              <a:t>an </a:t>
            </a:r>
            <a:r>
              <a:rPr lang="en-US" sz="2700" dirty="0"/>
              <a:t>emotional response generated in the </a:t>
            </a:r>
            <a:r>
              <a:rPr lang="en-US" sz="2700" dirty="0">
                <a:solidFill>
                  <a:schemeClr val="tx2"/>
                </a:solidFill>
              </a:rPr>
              <a:t>amygdala</a:t>
            </a:r>
            <a:r>
              <a:rPr lang="en-US" sz="2700" dirty="0"/>
              <a:t> and processed along a ‘strong’ neuronal wiring to the </a:t>
            </a:r>
            <a:r>
              <a:rPr lang="en-US" sz="2700" dirty="0" smtClean="0">
                <a:solidFill>
                  <a:schemeClr val="tx2"/>
                </a:solidFill>
              </a:rPr>
              <a:t>prefrontal cortex</a:t>
            </a:r>
            <a:r>
              <a:rPr lang="en-US" sz="2700" dirty="0" smtClean="0"/>
              <a:t>.  </a:t>
            </a:r>
            <a:r>
              <a:rPr lang="en-US" sz="2700" dirty="0"/>
              <a:t>As the perceived threat goes away, it can take a while for “Ok-ness” to return because the wiring from the </a:t>
            </a:r>
            <a:r>
              <a:rPr lang="en-US" sz="2700" dirty="0" smtClean="0"/>
              <a:t>prefrontal cortex </a:t>
            </a:r>
            <a:r>
              <a:rPr lang="en-US" sz="2700" dirty="0"/>
              <a:t>to the </a:t>
            </a:r>
            <a:r>
              <a:rPr lang="en-US" sz="2700" dirty="0">
                <a:solidFill>
                  <a:schemeClr val="tx2"/>
                </a:solidFill>
              </a:rPr>
              <a:t>amygdala</a:t>
            </a:r>
            <a:r>
              <a:rPr lang="en-US" sz="2700" dirty="0"/>
              <a:t> </a:t>
            </a:r>
            <a:r>
              <a:rPr lang="en-US" sz="2700" dirty="0" smtClean="0"/>
              <a:t>is </a:t>
            </a:r>
            <a:r>
              <a:rPr lang="en-US" sz="2700" dirty="0"/>
              <a:t>significantly ‘weaker’.</a:t>
            </a:r>
          </a:p>
          <a:p>
            <a:pPr marL="0" indent="0">
              <a:buNone/>
            </a:pPr>
            <a:endParaRPr lang="en-US" sz="1700" dirty="0"/>
          </a:p>
          <a:p>
            <a:pPr marL="0" indent="0">
              <a:buNone/>
            </a:pPr>
            <a:r>
              <a:rPr lang="en-US" sz="2700" dirty="0"/>
              <a:t>Research supports the notion that no matter what degree of control is exercised by the </a:t>
            </a:r>
            <a:r>
              <a:rPr lang="en-US" sz="2700" dirty="0" smtClean="0">
                <a:solidFill>
                  <a:schemeClr val="tx2"/>
                </a:solidFill>
              </a:rPr>
              <a:t>prefrontal cortex </a:t>
            </a:r>
            <a:r>
              <a:rPr lang="en-US" sz="2700" dirty="0"/>
              <a:t>in terms of morals, ethics, good intentions, etc., when ‘the rubber meets the road’ in a stressful moment our body relies on the </a:t>
            </a:r>
            <a:r>
              <a:rPr lang="en-US" sz="2700" dirty="0" smtClean="0">
                <a:solidFill>
                  <a:schemeClr val="tx2"/>
                </a:solidFill>
              </a:rPr>
              <a:t>amygdala’s</a:t>
            </a:r>
            <a:r>
              <a:rPr lang="en-US" sz="2700" dirty="0" smtClean="0"/>
              <a:t> </a:t>
            </a:r>
            <a:r>
              <a:rPr lang="en-US" sz="2700" dirty="0"/>
              <a:t>automatic direction.  </a:t>
            </a:r>
            <a:r>
              <a:rPr lang="en-US" sz="2700" dirty="0" smtClean="0"/>
              <a:t>   </a:t>
            </a:r>
          </a:p>
          <a:p>
            <a:pPr marL="0" indent="0">
              <a:buNone/>
            </a:pPr>
            <a:endParaRPr lang="en-US" sz="2800" dirty="0" smtClean="0">
              <a:solidFill>
                <a:srgbClr val="BE412C"/>
              </a:solidFill>
            </a:endParaRPr>
          </a:p>
          <a:p>
            <a:pPr marL="0" indent="0">
              <a:buNone/>
            </a:pPr>
            <a:endParaRPr lang="en-US" sz="2700" dirty="0" smtClean="0"/>
          </a:p>
          <a:p>
            <a:pPr marL="0" indent="0">
              <a:buNone/>
            </a:pPr>
            <a:endParaRPr lang="en-US" sz="2700" dirty="0"/>
          </a:p>
          <a:p>
            <a:endParaRPr lang="en-US" sz="2700" dirty="0"/>
          </a:p>
        </p:txBody>
      </p:sp>
      <p:sp>
        <p:nvSpPr>
          <p:cNvPr id="3" name="Title 2"/>
          <p:cNvSpPr>
            <a:spLocks noGrp="1"/>
          </p:cNvSpPr>
          <p:nvPr>
            <p:ph type="title"/>
          </p:nvPr>
        </p:nvSpPr>
        <p:spPr>
          <a:xfrm>
            <a:off x="688490" y="570156"/>
            <a:ext cx="7756263" cy="953844"/>
          </a:xfrm>
        </p:spPr>
        <p:txBody>
          <a:bodyPr/>
          <a:lstStyle/>
          <a:p>
            <a:r>
              <a:rPr lang="en-US" sz="4000" dirty="0" smtClean="0">
                <a:solidFill>
                  <a:schemeClr val="tx1"/>
                </a:solidFill>
              </a:rPr>
              <a:t>Research Findings</a:t>
            </a:r>
            <a:endParaRPr lang="en-US" sz="4000" dirty="0">
              <a:solidFill>
                <a:schemeClr val="tx1"/>
              </a:solidFill>
            </a:endParaRPr>
          </a:p>
        </p:txBody>
      </p:sp>
      <p:pic>
        <p:nvPicPr>
          <p:cNvPr id="5" name="Picture 2" descr="C:\Users\Stevenson\AppData\Local\Microsoft\Windows\Temporary Internet Files\Content.IE5\FYBQPG9S\MC90005691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199" y="1312718"/>
            <a:ext cx="1821485" cy="107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97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86000"/>
            <a:ext cx="7745505" cy="4343400"/>
          </a:xfrm>
        </p:spPr>
        <p:txBody>
          <a:bodyPr>
            <a:normAutofit fontScale="62500" lnSpcReduction="20000"/>
          </a:bodyPr>
          <a:lstStyle/>
          <a:p>
            <a:pPr marL="0" indent="0">
              <a:buNone/>
            </a:pPr>
            <a:r>
              <a:rPr lang="en-US" sz="3300" b="1" dirty="0">
                <a:solidFill>
                  <a:schemeClr val="tx2"/>
                </a:solidFill>
              </a:rPr>
              <a:t>Neuroplasticity</a:t>
            </a:r>
            <a:r>
              <a:rPr lang="en-US" sz="3300" dirty="0"/>
              <a:t> </a:t>
            </a:r>
            <a:endParaRPr lang="en-US" sz="3300" dirty="0" smtClean="0"/>
          </a:p>
          <a:p>
            <a:pPr marL="0" indent="0">
              <a:buNone/>
            </a:pPr>
            <a:endParaRPr lang="en-US" sz="900" dirty="0" smtClean="0"/>
          </a:p>
          <a:p>
            <a:r>
              <a:rPr lang="en-US" sz="2500" dirty="0" smtClean="0"/>
              <a:t>Neuroplasticity is the </a:t>
            </a:r>
            <a:r>
              <a:rPr lang="en-US" sz="2500" dirty="0"/>
              <a:t>ability of the brain to grow new neurons and </a:t>
            </a:r>
            <a:r>
              <a:rPr lang="en-US" sz="2500" dirty="0" smtClean="0"/>
              <a:t>rewire </a:t>
            </a:r>
            <a:r>
              <a:rPr lang="en-US" sz="2500" dirty="0"/>
              <a:t>itself including the pruning of unused pathways, which neurologists and psychologists once believed impossible. </a:t>
            </a:r>
            <a:r>
              <a:rPr lang="en-US" sz="2500" dirty="0" smtClean="0"/>
              <a:t>‘Experience’, now </a:t>
            </a:r>
            <a:r>
              <a:rPr lang="en-US" sz="2500" dirty="0"/>
              <a:t>believed by a vast majority of neuroscientific researchers, generates various structural changes in the human brain.  </a:t>
            </a:r>
            <a:endParaRPr lang="en-US" sz="2500" dirty="0" smtClean="0"/>
          </a:p>
          <a:p>
            <a:r>
              <a:rPr lang="en-US" sz="2500" dirty="0" smtClean="0"/>
              <a:t>Our </a:t>
            </a:r>
            <a:r>
              <a:rPr lang="en-US" sz="2500" dirty="0"/>
              <a:t>nervous system activates the firing of neurons in response to a stimulus.  This firing is similar to an electrical charge that runs down the length to the </a:t>
            </a:r>
            <a:r>
              <a:rPr lang="en-US" sz="2500" dirty="0" smtClean="0"/>
              <a:t>end of a </a:t>
            </a:r>
            <a:r>
              <a:rPr lang="en-US" sz="2500" dirty="0"/>
              <a:t>neuron (brain cell) where it releases an activating or inhibiting </a:t>
            </a:r>
            <a:r>
              <a:rPr lang="en-US" sz="2500" dirty="0" smtClean="0"/>
              <a:t>neurotransmitter </a:t>
            </a:r>
            <a:r>
              <a:rPr lang="en-US" sz="2500" dirty="0"/>
              <a:t>(neurochemical) at the connecting space (synapse) to the next </a:t>
            </a:r>
            <a:r>
              <a:rPr lang="en-US" sz="2500" dirty="0" smtClean="0"/>
              <a:t>neuron </a:t>
            </a:r>
            <a:r>
              <a:rPr lang="en-US" sz="2500" dirty="0"/>
              <a:t>in the chain of a neuronal pathway.  </a:t>
            </a:r>
            <a:endParaRPr lang="en-US" sz="2500" dirty="0" smtClean="0"/>
          </a:p>
          <a:p>
            <a:r>
              <a:rPr lang="en-US" sz="2500" dirty="0" smtClean="0"/>
              <a:t>There </a:t>
            </a:r>
            <a:r>
              <a:rPr lang="en-US" sz="2500" dirty="0"/>
              <a:t>are perhaps a hundred billion neurons in the average human brain which may be connected by tens of thousands of synaptic connections.  Certain neurons fire when we have an experience and a neuronal pathway develops between the </a:t>
            </a:r>
            <a:r>
              <a:rPr lang="en-US" sz="2500" dirty="0" smtClean="0"/>
              <a:t>various </a:t>
            </a:r>
            <a:r>
              <a:rPr lang="en-US" sz="2500" dirty="0"/>
              <a:t>areas of the brain.  These neuronal pathways may become ‘hard wired’ when we have the same or similar </a:t>
            </a:r>
            <a:r>
              <a:rPr lang="en-US" sz="2500" dirty="0" smtClean="0"/>
              <a:t>experiences </a:t>
            </a:r>
            <a:r>
              <a:rPr lang="en-US" sz="2500" dirty="0"/>
              <a:t>over and over.  By the time we are adults, our neuronal pathways </a:t>
            </a:r>
            <a:r>
              <a:rPr lang="en-US" sz="2500" dirty="0" smtClean="0"/>
              <a:t>are </a:t>
            </a:r>
            <a:r>
              <a:rPr lang="en-US" sz="2500" dirty="0"/>
              <a:t>the result of the sum total of our </a:t>
            </a:r>
            <a:r>
              <a:rPr lang="en-US" sz="2500" dirty="0" smtClean="0"/>
              <a:t>‘experience’ </a:t>
            </a:r>
            <a:r>
              <a:rPr lang="en-US" sz="2500" dirty="0"/>
              <a:t>up to that time, as well as some basic </a:t>
            </a:r>
            <a:r>
              <a:rPr lang="en-US" sz="2500" dirty="0" smtClean="0"/>
              <a:t>genetic </a:t>
            </a:r>
            <a:r>
              <a:rPr lang="en-US" sz="2500" dirty="0"/>
              <a:t>factors</a:t>
            </a:r>
            <a:r>
              <a:rPr lang="en-US" sz="2500" dirty="0" smtClean="0"/>
              <a:t>.</a:t>
            </a:r>
          </a:p>
          <a:p>
            <a:pPr marL="0" indent="0">
              <a:buNone/>
            </a:pPr>
            <a:endParaRPr lang="en-US" dirty="0"/>
          </a:p>
          <a:p>
            <a:pPr marL="0" indent="0">
              <a:buNone/>
            </a:pPr>
            <a:endParaRPr lang="en-US" sz="2500" dirty="0"/>
          </a:p>
          <a:p>
            <a:endParaRPr lang="en-US" sz="2500" dirty="0"/>
          </a:p>
        </p:txBody>
      </p:sp>
      <p:sp>
        <p:nvSpPr>
          <p:cNvPr id="3" name="Title 2"/>
          <p:cNvSpPr>
            <a:spLocks noGrp="1"/>
          </p:cNvSpPr>
          <p:nvPr>
            <p:ph type="title"/>
          </p:nvPr>
        </p:nvSpPr>
        <p:spPr/>
        <p:txBody>
          <a:bodyPr/>
          <a:lstStyle/>
          <a:p>
            <a:r>
              <a:rPr lang="en-US" sz="4000" dirty="0" smtClean="0"/>
              <a:t>	      </a:t>
            </a:r>
            <a:r>
              <a:rPr lang="en-US" sz="4000" dirty="0" smtClean="0">
                <a:solidFill>
                  <a:schemeClr val="tx1"/>
                </a:solidFill>
              </a:rPr>
              <a:t>Research Findings</a:t>
            </a:r>
            <a:endParaRPr lang="en-US" sz="4000" dirty="0">
              <a:solidFill>
                <a:schemeClr val="tx1"/>
              </a:solidFill>
            </a:endParaRPr>
          </a:p>
        </p:txBody>
      </p:sp>
      <p:pic>
        <p:nvPicPr>
          <p:cNvPr id="3074" name="Picture 2" descr="C:\Users\Stevenson\AppData\Local\Microsoft\Windows\Temporary Internet Files\Content.IE5\FYBQPG9S\MC90043871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52400"/>
            <a:ext cx="22860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3402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362200"/>
            <a:ext cx="8229600" cy="4572000"/>
          </a:xfrm>
        </p:spPr>
        <p:txBody>
          <a:bodyPr>
            <a:noAutofit/>
          </a:bodyPr>
          <a:lstStyle/>
          <a:p>
            <a:pPr marL="0" indent="0">
              <a:buNone/>
            </a:pPr>
            <a:r>
              <a:rPr lang="en-US" sz="1600" dirty="0"/>
              <a:t>Research has shown that new ‘experience’ kindles the growth of new neurons (neurogenesis) from uncommitted neural stem cells.  Your </a:t>
            </a:r>
            <a:r>
              <a:rPr lang="en-US" sz="1600" dirty="0" smtClean="0"/>
              <a:t>‘experience’ may </a:t>
            </a:r>
            <a:r>
              <a:rPr lang="en-US" sz="1600" dirty="0"/>
              <a:t>also cause neural firings that lead to the activation of certain genes causing them to produce proteins permitting new synapses to form and former ones to become stronger.  Neuroplasticity suggests that the human mind can use the brain to change itself.  </a:t>
            </a:r>
            <a:r>
              <a:rPr lang="en-US" sz="1600" dirty="0" smtClean="0"/>
              <a:t> </a:t>
            </a:r>
          </a:p>
          <a:p>
            <a:pPr marL="0" indent="0">
              <a:buNone/>
            </a:pPr>
            <a:endParaRPr lang="en-US" sz="1600" dirty="0" smtClean="0"/>
          </a:p>
          <a:p>
            <a:pPr marL="0" indent="0">
              <a:buNone/>
            </a:pPr>
            <a:r>
              <a:rPr lang="en-US" sz="1600" dirty="0" smtClean="0"/>
              <a:t>Researchers </a:t>
            </a:r>
            <a:r>
              <a:rPr lang="en-US" sz="1600" dirty="0"/>
              <a:t>now have data supporting this notion through the use of functional scanners (fMRI) and electrical monitoring devices (EEGs).  Neuroscientists are looking not only at the brain’s physical structure and </a:t>
            </a:r>
            <a:r>
              <a:rPr lang="en-US" sz="1600" dirty="0" smtClean="0"/>
              <a:t>activity, </a:t>
            </a:r>
            <a:r>
              <a:rPr lang="en-US" sz="1600" dirty="0"/>
              <a:t>but also the manner in which the brain actually works as a system.  These studies </a:t>
            </a:r>
            <a:r>
              <a:rPr lang="en-US" sz="1600" dirty="0" smtClean="0"/>
              <a:t>reveal </a:t>
            </a:r>
            <a:r>
              <a:rPr lang="en-US" sz="1600" dirty="0"/>
              <a:t>how new experiences produce functional </a:t>
            </a:r>
            <a:r>
              <a:rPr lang="en-US" sz="1600" dirty="0" smtClean="0"/>
              <a:t>and </a:t>
            </a:r>
            <a:r>
              <a:rPr lang="en-US" sz="1600" dirty="0"/>
              <a:t>structural changes in the brain itself.  Neuroscientists are also capable of examining the membranes of neurons, studying neurotransmitters (chemicals that effect brain activity) and their receptors, as well as observing clusters of neurons and their immediately linked adjacent cells.  </a:t>
            </a:r>
          </a:p>
          <a:p>
            <a:pPr marL="0" indent="0">
              <a:buNone/>
            </a:pPr>
            <a:endParaRPr lang="en-US" sz="1600" dirty="0" smtClean="0"/>
          </a:p>
        </p:txBody>
      </p:sp>
      <p:sp>
        <p:nvSpPr>
          <p:cNvPr id="3" name="Title 2"/>
          <p:cNvSpPr>
            <a:spLocks noGrp="1"/>
          </p:cNvSpPr>
          <p:nvPr>
            <p:ph type="title"/>
          </p:nvPr>
        </p:nvSpPr>
        <p:spPr/>
        <p:txBody>
          <a:bodyPr/>
          <a:lstStyle/>
          <a:p>
            <a:pPr algn="l"/>
            <a:r>
              <a:rPr lang="en-US" sz="4000" dirty="0" smtClean="0">
                <a:solidFill>
                  <a:schemeClr val="accent2">
                    <a:lumMod val="50000"/>
                  </a:schemeClr>
                </a:solidFill>
              </a:rPr>
              <a:t>   </a:t>
            </a:r>
            <a:r>
              <a:rPr lang="en-US" sz="4400" dirty="0" smtClean="0">
                <a:solidFill>
                  <a:schemeClr val="tx1"/>
                </a:solidFill>
              </a:rPr>
              <a:t>Research Findings</a:t>
            </a:r>
            <a:endParaRPr lang="en-US" sz="4400" dirty="0">
              <a:solidFill>
                <a:schemeClr val="tx1"/>
              </a:solidFill>
            </a:endParaRPr>
          </a:p>
        </p:txBody>
      </p:sp>
      <p:pic>
        <p:nvPicPr>
          <p:cNvPr id="2050" name="Picture 2" descr="C:\Users\Stevenson\AppData\Local\Microsoft\Windows\Temporary Internet Files\Content.IE5\YZOPIEW5\MC9004387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89430"/>
            <a:ext cx="2627024" cy="195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8194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161" y="2133600"/>
            <a:ext cx="7745505" cy="4876801"/>
          </a:xfrm>
        </p:spPr>
        <p:txBody>
          <a:bodyPr>
            <a:noAutofit/>
          </a:bodyPr>
          <a:lstStyle/>
          <a:p>
            <a:pPr marL="0" indent="0" algn="ctr">
              <a:buNone/>
            </a:pPr>
            <a:r>
              <a:rPr lang="en-US" sz="1800" b="1" u="sng" dirty="0"/>
              <a:t>6 Primary Emotions </a:t>
            </a:r>
            <a:endParaRPr lang="en-US" sz="1800" b="1" u="sng" dirty="0" smtClean="0"/>
          </a:p>
          <a:p>
            <a:pPr marL="0" indent="0" algn="ctr">
              <a:buNone/>
            </a:pPr>
            <a:r>
              <a:rPr lang="en-US" sz="1400" dirty="0" smtClean="0"/>
              <a:t>Recognized universally - Hard wired in your brain since birth</a:t>
            </a:r>
          </a:p>
          <a:p>
            <a:pPr marL="0" indent="0" algn="ctr">
              <a:buNone/>
            </a:pPr>
            <a:r>
              <a:rPr lang="en-US" sz="1400" dirty="0" smtClean="0"/>
              <a:t>Amygdala </a:t>
            </a:r>
            <a:r>
              <a:rPr lang="en-US" sz="1400" dirty="0"/>
              <a:t>goes online by the 8</a:t>
            </a:r>
            <a:r>
              <a:rPr lang="en-US" sz="1400" baseline="30000" dirty="0"/>
              <a:t>th</a:t>
            </a:r>
            <a:r>
              <a:rPr lang="en-US" sz="1400" dirty="0"/>
              <a:t> month after conception</a:t>
            </a:r>
          </a:p>
          <a:p>
            <a:r>
              <a:rPr lang="en-US" sz="1400" dirty="0" smtClean="0"/>
              <a:t>Mad	</a:t>
            </a:r>
          </a:p>
          <a:p>
            <a:r>
              <a:rPr lang="en-US" sz="1400" dirty="0" smtClean="0"/>
              <a:t>Sad 	</a:t>
            </a:r>
          </a:p>
          <a:p>
            <a:r>
              <a:rPr lang="en-US" sz="1400" dirty="0" smtClean="0"/>
              <a:t>Glad 	</a:t>
            </a:r>
          </a:p>
          <a:p>
            <a:r>
              <a:rPr lang="en-US" sz="1400" dirty="0" smtClean="0"/>
              <a:t>Scared	 </a:t>
            </a:r>
          </a:p>
          <a:p>
            <a:r>
              <a:rPr lang="en-US" sz="1400" dirty="0" smtClean="0"/>
              <a:t>Surprised </a:t>
            </a:r>
            <a:r>
              <a:rPr lang="en-US" sz="1400" dirty="0"/>
              <a:t>(startle response</a:t>
            </a:r>
            <a:r>
              <a:rPr lang="en-US" sz="1400" dirty="0" smtClean="0"/>
              <a:t>)</a:t>
            </a:r>
          </a:p>
          <a:p>
            <a:r>
              <a:rPr lang="en-US" sz="1400" dirty="0" smtClean="0"/>
              <a:t>Disgust </a:t>
            </a:r>
            <a:r>
              <a:rPr lang="en-US" sz="1400" dirty="0"/>
              <a:t>(to avoid eating poisonous things).</a:t>
            </a:r>
          </a:p>
          <a:p>
            <a:pPr marL="0" indent="0">
              <a:buNone/>
            </a:pPr>
            <a:r>
              <a:rPr lang="en-US" sz="1300" dirty="0" smtClean="0"/>
              <a:t>	</a:t>
            </a:r>
          </a:p>
          <a:p>
            <a:pPr marL="0" indent="0" algn="ctr">
              <a:buNone/>
            </a:pPr>
            <a:r>
              <a:rPr lang="en-US" sz="1800" b="1" u="sng" dirty="0" smtClean="0"/>
              <a:t>4 </a:t>
            </a:r>
            <a:r>
              <a:rPr lang="en-US" sz="1800" b="1" u="sng" dirty="0"/>
              <a:t>Social </a:t>
            </a:r>
            <a:r>
              <a:rPr lang="en-US" sz="1800" b="1" u="sng" dirty="0" smtClean="0"/>
              <a:t>Emotions</a:t>
            </a:r>
          </a:p>
          <a:p>
            <a:pPr marL="0" indent="0">
              <a:buNone/>
            </a:pPr>
            <a:r>
              <a:rPr lang="en-US" sz="1300" dirty="0" smtClean="0"/>
              <a:t>		</a:t>
            </a:r>
            <a:r>
              <a:rPr lang="en-US" sz="1400" dirty="0" smtClean="0"/>
              <a:t>Hippocampus </a:t>
            </a:r>
            <a:r>
              <a:rPr lang="en-US" sz="1400" dirty="0"/>
              <a:t>doesn’t go online until 18 months </a:t>
            </a:r>
            <a:r>
              <a:rPr lang="en-US" sz="1400" dirty="0" smtClean="0"/>
              <a:t>–</a:t>
            </a:r>
          </a:p>
          <a:p>
            <a:pPr marL="0" indent="0">
              <a:buNone/>
            </a:pPr>
            <a:r>
              <a:rPr lang="en-US" sz="1400" dirty="0"/>
              <a:t>	</a:t>
            </a:r>
            <a:r>
              <a:rPr lang="en-US" sz="1400" dirty="0" smtClean="0"/>
              <a:t>	Can </a:t>
            </a:r>
            <a:r>
              <a:rPr lang="en-US" sz="1400" dirty="0"/>
              <a:t>I get my needs </a:t>
            </a:r>
            <a:r>
              <a:rPr lang="en-US" sz="1400" dirty="0" smtClean="0"/>
              <a:t>met</a:t>
            </a:r>
            <a:r>
              <a:rPr lang="en-US" sz="1400" dirty="0"/>
              <a:t>?  Can I </a:t>
            </a:r>
            <a:r>
              <a:rPr lang="en-US" sz="1400" dirty="0" smtClean="0"/>
              <a:t>trust </a:t>
            </a:r>
            <a:r>
              <a:rPr lang="en-US" sz="1400" dirty="0"/>
              <a:t>people</a:t>
            </a:r>
            <a:r>
              <a:rPr lang="en-US" sz="1400" dirty="0" smtClean="0"/>
              <a:t>? </a:t>
            </a:r>
          </a:p>
          <a:p>
            <a:r>
              <a:rPr lang="en-US" sz="1400" dirty="0" smtClean="0"/>
              <a:t>Embarrassment</a:t>
            </a:r>
          </a:p>
          <a:p>
            <a:r>
              <a:rPr lang="en-US" sz="1400" dirty="0" smtClean="0"/>
              <a:t>Guilt-prosocial</a:t>
            </a:r>
            <a:endParaRPr lang="en-US" sz="1400" dirty="0"/>
          </a:p>
          <a:p>
            <a:r>
              <a:rPr lang="en-US" sz="1400" dirty="0"/>
              <a:t>Shame- leads to withdrawal </a:t>
            </a:r>
            <a:r>
              <a:rPr lang="en-US" sz="1400" dirty="0" smtClean="0"/>
              <a:t>and rage</a:t>
            </a:r>
            <a:endParaRPr lang="en-US" sz="1400" dirty="0"/>
          </a:p>
          <a:p>
            <a:r>
              <a:rPr lang="en-US" sz="1400" dirty="0"/>
              <a:t>Pride – expansive</a:t>
            </a:r>
          </a:p>
          <a:p>
            <a:pPr marL="0" indent="0">
              <a:buNone/>
            </a:pPr>
            <a:r>
              <a:rPr lang="en-US" sz="1300" dirty="0" smtClean="0"/>
              <a:t>	</a:t>
            </a:r>
            <a:endParaRPr lang="en-US" sz="1300" dirty="0"/>
          </a:p>
        </p:txBody>
      </p:sp>
      <p:sp>
        <p:nvSpPr>
          <p:cNvPr id="3" name="Title 2"/>
          <p:cNvSpPr>
            <a:spLocks noGrp="1"/>
          </p:cNvSpPr>
          <p:nvPr>
            <p:ph type="title"/>
          </p:nvPr>
        </p:nvSpPr>
        <p:spPr/>
        <p:txBody>
          <a:bodyPr/>
          <a:lstStyle/>
          <a:p>
            <a:r>
              <a:rPr lang="en-US" sz="4400" dirty="0" smtClean="0">
                <a:solidFill>
                  <a:schemeClr val="tx1"/>
                </a:solidFill>
              </a:rPr>
              <a:t>The Angry Mind</a:t>
            </a:r>
            <a:endParaRPr lang="en-US" sz="4400" dirty="0">
              <a:solidFill>
                <a:schemeClr val="tx1"/>
              </a:solidFill>
            </a:endParaRPr>
          </a:p>
        </p:txBody>
      </p:sp>
      <p:pic>
        <p:nvPicPr>
          <p:cNvPr id="1028" name="Picture 4" descr="C:\Users\Stevenson\AppData\Local\Microsoft\Windows\Temporary Internet Files\Content.IE5\87OZ8M0Z\MC90039105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940279"/>
            <a:ext cx="762000" cy="105675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Stevenson\AppData\Local\Microsoft\Windows\Temporary Internet Files\Content.IE5\8ZU3TPGO\MC90038922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10296">
            <a:off x="1139535" y="685800"/>
            <a:ext cx="678485" cy="981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Stevenson\AppData\Local\Microsoft\Windows\Temporary Internet Files\Content.IE5\8ZU3TPGO\MC90038356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7808" y="1163177"/>
            <a:ext cx="614477" cy="8842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Stevenson\AppData\Local\Microsoft\Windows\Temporary Internet Files\Content.IE5\0057SZR6\MC90038359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48475">
            <a:off x="6652450" y="3329461"/>
            <a:ext cx="739750" cy="9627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Stevenson\AppData\Local\Microsoft\Windows\Temporary Internet Files\Content.IE5\87OZ8M0Z\MC900078785[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4790" y="5334000"/>
            <a:ext cx="144341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Stevenson\AppData\Local\Microsoft\Windows\Temporary Internet Files\Content.IE5\IG3UG82X\MC900389226[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143395">
            <a:off x="1614732" y="4484785"/>
            <a:ext cx="573025" cy="103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98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5363" y="2292797"/>
            <a:ext cx="7745505" cy="4336603"/>
          </a:xfrm>
        </p:spPr>
        <p:txBody>
          <a:bodyPr>
            <a:normAutofit fontScale="62500" lnSpcReduction="20000"/>
          </a:bodyPr>
          <a:lstStyle/>
          <a:p>
            <a:pPr marL="0" indent="0">
              <a:buNone/>
            </a:pPr>
            <a:endParaRPr lang="en-US" sz="1200" b="1" dirty="0" smtClean="0"/>
          </a:p>
          <a:p>
            <a:pPr marL="0" indent="0">
              <a:buNone/>
            </a:pPr>
            <a:endParaRPr lang="en-US" sz="2900" b="1" dirty="0" smtClean="0"/>
          </a:p>
          <a:p>
            <a:pPr marL="0" indent="0">
              <a:buNone/>
            </a:pPr>
            <a:r>
              <a:rPr lang="en-US" sz="3400" b="1" dirty="0" smtClean="0"/>
              <a:t>Psychiatric </a:t>
            </a:r>
            <a:r>
              <a:rPr lang="en-US" sz="3400" b="1" dirty="0"/>
              <a:t>Diagnoses with Anger Components</a:t>
            </a:r>
            <a:r>
              <a:rPr lang="en-US" sz="3400" b="1" dirty="0" smtClean="0"/>
              <a:t>:</a:t>
            </a:r>
          </a:p>
          <a:p>
            <a:pPr marL="0" indent="0">
              <a:buNone/>
            </a:pPr>
            <a:endParaRPr lang="en-US" sz="1300" b="1" dirty="0" smtClean="0"/>
          </a:p>
          <a:p>
            <a:r>
              <a:rPr lang="en-US" sz="3400" dirty="0" smtClean="0"/>
              <a:t>Intermittent Explosive Disorder</a:t>
            </a:r>
          </a:p>
          <a:p>
            <a:r>
              <a:rPr lang="en-US" sz="3400" dirty="0" smtClean="0"/>
              <a:t>Oppositional Defiant Disorder</a:t>
            </a:r>
          </a:p>
          <a:p>
            <a:r>
              <a:rPr lang="en-US" sz="3400" dirty="0"/>
              <a:t>Adjustment Disorder with Disturbance </a:t>
            </a:r>
            <a:r>
              <a:rPr lang="en-US" sz="3400" dirty="0" smtClean="0"/>
              <a:t>of Conduct </a:t>
            </a:r>
            <a:endParaRPr lang="en-US" sz="3400" dirty="0"/>
          </a:p>
          <a:p>
            <a:r>
              <a:rPr lang="en-US" sz="3400" dirty="0" smtClean="0"/>
              <a:t>Attention Deficit/Hyperactivity Disorder</a:t>
            </a:r>
          </a:p>
          <a:p>
            <a:r>
              <a:rPr lang="en-US" sz="3400" dirty="0" smtClean="0"/>
              <a:t>Bipolar Disorder</a:t>
            </a:r>
          </a:p>
          <a:p>
            <a:r>
              <a:rPr lang="en-US" sz="3400" dirty="0"/>
              <a:t>Conduct Disorder</a:t>
            </a:r>
          </a:p>
          <a:p>
            <a:r>
              <a:rPr lang="en-US" sz="3400" dirty="0" smtClean="0"/>
              <a:t>Psychotic Disorder</a:t>
            </a:r>
          </a:p>
          <a:p>
            <a:r>
              <a:rPr lang="en-US" sz="3400" dirty="0" smtClean="0"/>
              <a:t>Personality Disorders</a:t>
            </a:r>
          </a:p>
          <a:p>
            <a:pPr marL="0" indent="0">
              <a:buNone/>
            </a:pPr>
            <a:r>
              <a:rPr lang="en-US" sz="3100" b="1" dirty="0"/>
              <a:t> </a:t>
            </a:r>
            <a:r>
              <a:rPr lang="en-US" sz="3100" dirty="0"/>
              <a:t> </a:t>
            </a:r>
          </a:p>
          <a:p>
            <a:pPr marL="0" indent="0">
              <a:buNone/>
            </a:pPr>
            <a:r>
              <a:rPr lang="en-US" b="1" dirty="0"/>
              <a:t> </a:t>
            </a:r>
            <a:r>
              <a:rPr lang="en-US" dirty="0"/>
              <a:t> </a:t>
            </a:r>
          </a:p>
          <a:p>
            <a:pPr marL="0" indent="0">
              <a:buNone/>
            </a:pPr>
            <a:endParaRPr lang="en-US" dirty="0"/>
          </a:p>
        </p:txBody>
      </p:sp>
      <p:sp>
        <p:nvSpPr>
          <p:cNvPr id="3" name="Title 2"/>
          <p:cNvSpPr>
            <a:spLocks noGrp="1"/>
          </p:cNvSpPr>
          <p:nvPr>
            <p:ph type="title"/>
          </p:nvPr>
        </p:nvSpPr>
        <p:spPr/>
        <p:txBody>
          <a:bodyPr/>
          <a:lstStyle/>
          <a:p>
            <a:r>
              <a:rPr lang="en-US" sz="4400" dirty="0" smtClean="0"/>
              <a:t>    </a:t>
            </a:r>
            <a:r>
              <a:rPr lang="en-US" sz="4400" dirty="0" smtClean="0">
                <a:solidFill>
                  <a:schemeClr val="tx1"/>
                </a:solidFill>
              </a:rPr>
              <a:t>The </a:t>
            </a:r>
            <a:r>
              <a:rPr lang="en-US" sz="4400" dirty="0">
                <a:solidFill>
                  <a:schemeClr val="tx1"/>
                </a:solidFill>
              </a:rPr>
              <a:t>Angry Mind</a:t>
            </a:r>
          </a:p>
        </p:txBody>
      </p:sp>
      <p:pic>
        <p:nvPicPr>
          <p:cNvPr id="1030" name="Picture 6" descr="C:\Users\Stevenson\AppData\Local\Microsoft\Windows\Temporary Internet Files\Content.IE5\S6VN3OM6\MP9004311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1163" y="4343400"/>
            <a:ext cx="2452837"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Stevenson\AppData\Local\Microsoft\Windows\Temporary Internet Files\Content.IE5\JGERGY86\MP90044245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539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b="1" dirty="0" smtClean="0"/>
              <a:t>10 Symptoms of People </a:t>
            </a:r>
            <a:r>
              <a:rPr lang="en-US" b="1" dirty="0"/>
              <a:t>with Anger </a:t>
            </a:r>
            <a:endParaRPr lang="en-US" b="1" dirty="0" smtClean="0"/>
          </a:p>
          <a:p>
            <a:pPr marL="0" indent="0">
              <a:buNone/>
            </a:pPr>
            <a:endParaRPr lang="en-US" sz="900" dirty="0"/>
          </a:p>
          <a:p>
            <a:pPr lvl="0"/>
            <a:r>
              <a:rPr lang="en-US" sz="2300" dirty="0"/>
              <a:t>Low Frustration Tolerance</a:t>
            </a:r>
          </a:p>
          <a:p>
            <a:pPr lvl="0"/>
            <a:r>
              <a:rPr lang="en-US" sz="2300" dirty="0" smtClean="0"/>
              <a:t>Jealousy</a:t>
            </a:r>
          </a:p>
          <a:p>
            <a:r>
              <a:rPr lang="en-US" sz="2300" dirty="0" smtClean="0"/>
              <a:t>Possessiveness (emotional dependency)</a:t>
            </a:r>
            <a:endParaRPr lang="en-US" sz="2300" dirty="0"/>
          </a:p>
          <a:p>
            <a:pPr lvl="0"/>
            <a:r>
              <a:rPr lang="en-US" sz="2300" dirty="0" smtClean="0"/>
              <a:t>Controlling attitudes/demanding </a:t>
            </a:r>
            <a:r>
              <a:rPr lang="en-US" sz="2300" dirty="0"/>
              <a:t>behaviors</a:t>
            </a:r>
          </a:p>
          <a:p>
            <a:pPr lvl="0"/>
            <a:r>
              <a:rPr lang="en-US" sz="2300" dirty="0" smtClean="0"/>
              <a:t>Perfectionism (all or nothing)</a:t>
            </a:r>
          </a:p>
          <a:p>
            <a:r>
              <a:rPr lang="en-US" sz="2300" dirty="0"/>
              <a:t>Judgment </a:t>
            </a:r>
            <a:r>
              <a:rPr lang="en-US" sz="2300" dirty="0" smtClean="0"/>
              <a:t>attitudes</a:t>
            </a:r>
          </a:p>
          <a:p>
            <a:pPr lvl="0"/>
            <a:r>
              <a:rPr lang="en-US" sz="2300" dirty="0" smtClean="0"/>
              <a:t>Poor Communication</a:t>
            </a:r>
          </a:p>
          <a:p>
            <a:pPr lvl="0"/>
            <a:r>
              <a:rPr lang="en-US" sz="2300" dirty="0" smtClean="0"/>
              <a:t>Punitive Behavior (retaliate)</a:t>
            </a:r>
          </a:p>
          <a:p>
            <a:pPr lvl="0"/>
            <a:r>
              <a:rPr lang="en-US" sz="2300" dirty="0" smtClean="0"/>
              <a:t>Substance abuse</a:t>
            </a:r>
          </a:p>
          <a:p>
            <a:pPr lvl="0"/>
            <a:r>
              <a:rPr lang="en-US" sz="2300" dirty="0" smtClean="0"/>
              <a:t>Anger to gain Power    </a:t>
            </a:r>
          </a:p>
          <a:p>
            <a:endParaRPr lang="en-US" dirty="0"/>
          </a:p>
        </p:txBody>
      </p:sp>
      <p:sp>
        <p:nvSpPr>
          <p:cNvPr id="3" name="Title 2"/>
          <p:cNvSpPr>
            <a:spLocks noGrp="1"/>
          </p:cNvSpPr>
          <p:nvPr>
            <p:ph type="title"/>
          </p:nvPr>
        </p:nvSpPr>
        <p:spPr/>
        <p:txBody>
          <a:bodyPr/>
          <a:lstStyle/>
          <a:p>
            <a:r>
              <a:rPr lang="en-US" sz="4400" dirty="0" smtClean="0">
                <a:solidFill>
                  <a:schemeClr val="tx1"/>
                </a:solidFill>
              </a:rPr>
              <a:t>The Angry Mind</a:t>
            </a:r>
            <a:endParaRPr lang="en-US" sz="4400" dirty="0">
              <a:solidFill>
                <a:schemeClr val="tx1"/>
              </a:solidFill>
            </a:endParaRPr>
          </a:p>
        </p:txBody>
      </p:sp>
      <p:pic>
        <p:nvPicPr>
          <p:cNvPr id="2052" name="Picture 4" descr="C:\Users\Stevenson\AppData\Local\Microsoft\Windows\Temporary Internet Files\Content.IE5\FYBQPG9S\MC90007882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08883"/>
            <a:ext cx="1600200" cy="17485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tevenson\AppData\Local\Microsoft\Windows\Temporary Internet Files\Content.IE5\QR4NXY0H\MP90034178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970" y="1676400"/>
            <a:ext cx="2590800" cy="19232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Stevenson\AppData\Local\Microsoft\Windows\Temporary Internet Files\Content.IE5\7CQ02W9T\MP90042273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389120"/>
            <a:ext cx="2362200"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376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057400"/>
            <a:ext cx="8305800" cy="5486399"/>
          </a:xfrm>
        </p:spPr>
        <p:txBody>
          <a:bodyPr>
            <a:normAutofit fontScale="40000" lnSpcReduction="20000"/>
          </a:bodyPr>
          <a:lstStyle/>
          <a:p>
            <a:pPr marL="0" indent="0" algn="ctr">
              <a:buNone/>
            </a:pPr>
            <a:endParaRPr lang="en-US" sz="3100" b="1" dirty="0" smtClean="0"/>
          </a:p>
          <a:p>
            <a:pPr marL="0" indent="0" algn="ctr">
              <a:buNone/>
            </a:pPr>
            <a:r>
              <a:rPr lang="en-US" sz="4500" b="1" dirty="0" smtClean="0"/>
              <a:t>Assessment </a:t>
            </a:r>
            <a:r>
              <a:rPr lang="en-US" sz="4500" b="1" dirty="0"/>
              <a:t>of Family Role Models </a:t>
            </a:r>
            <a:endParaRPr lang="en-US" sz="4500" b="1" dirty="0" smtClean="0"/>
          </a:p>
          <a:p>
            <a:pPr marL="0" indent="0" algn="ctr">
              <a:buNone/>
            </a:pPr>
            <a:r>
              <a:rPr lang="en-US" sz="4500" b="1" dirty="0" smtClean="0"/>
              <a:t>  and </a:t>
            </a:r>
            <a:r>
              <a:rPr lang="en-US" sz="4500" b="1" dirty="0"/>
              <a:t>Developmental </a:t>
            </a:r>
            <a:r>
              <a:rPr lang="en-US" sz="4500" b="1" dirty="0" smtClean="0"/>
              <a:t>Issues</a:t>
            </a:r>
          </a:p>
          <a:p>
            <a:pPr marL="0" indent="0">
              <a:buNone/>
            </a:pPr>
            <a:endParaRPr lang="en-US" sz="1300" dirty="0"/>
          </a:p>
          <a:p>
            <a:pPr lvl="1"/>
            <a:r>
              <a:rPr lang="en-US" sz="4000" dirty="0"/>
              <a:t>Shame/Narcissism</a:t>
            </a:r>
          </a:p>
          <a:p>
            <a:pPr lvl="1"/>
            <a:r>
              <a:rPr lang="en-US" sz="4000" dirty="0"/>
              <a:t>Judgmental/Critical</a:t>
            </a:r>
          </a:p>
          <a:p>
            <a:pPr lvl="1"/>
            <a:r>
              <a:rPr lang="en-US" sz="4000" dirty="0"/>
              <a:t>Cognitive Distortions</a:t>
            </a:r>
          </a:p>
          <a:p>
            <a:pPr lvl="1"/>
            <a:r>
              <a:rPr lang="en-US" sz="4000" dirty="0"/>
              <a:t>Poor Conflict Resolution</a:t>
            </a:r>
          </a:p>
          <a:p>
            <a:pPr lvl="1"/>
            <a:r>
              <a:rPr lang="en-US" sz="4000" dirty="0"/>
              <a:t>Poor Communication</a:t>
            </a:r>
          </a:p>
          <a:p>
            <a:pPr lvl="1"/>
            <a:r>
              <a:rPr lang="en-US" sz="4000" dirty="0"/>
              <a:t>Poor Role Models</a:t>
            </a:r>
          </a:p>
          <a:p>
            <a:pPr lvl="1"/>
            <a:r>
              <a:rPr lang="en-US" sz="4000" dirty="0" smtClean="0"/>
              <a:t>Regression</a:t>
            </a:r>
          </a:p>
          <a:p>
            <a:pPr lvl="1"/>
            <a:r>
              <a:rPr lang="en-US" sz="4000" dirty="0"/>
              <a:t>Trauma = Development Disturbance</a:t>
            </a:r>
          </a:p>
          <a:p>
            <a:pPr marL="0" indent="0">
              <a:buNone/>
            </a:pPr>
            <a:endParaRPr lang="en-US" dirty="0" smtClean="0"/>
          </a:p>
          <a:p>
            <a:pPr marL="0" indent="0">
              <a:buNone/>
            </a:pPr>
            <a:r>
              <a:rPr lang="en-US" sz="3500" dirty="0" smtClean="0"/>
              <a:t>Some </a:t>
            </a:r>
            <a:r>
              <a:rPr lang="en-US" sz="3500" dirty="0"/>
              <a:t>individuals are unable to turn off the threat centers </a:t>
            </a:r>
            <a:r>
              <a:rPr lang="en-US" sz="3500" dirty="0" smtClean="0"/>
              <a:t>– </a:t>
            </a:r>
          </a:p>
          <a:p>
            <a:pPr marL="0" indent="0">
              <a:buNone/>
            </a:pPr>
            <a:r>
              <a:rPr lang="en-US" sz="3500" dirty="0"/>
              <a:t>	</a:t>
            </a:r>
            <a:r>
              <a:rPr lang="en-US" sz="3500" dirty="0" smtClean="0"/>
              <a:t>Constantly </a:t>
            </a:r>
            <a:r>
              <a:rPr lang="en-US" sz="3500" dirty="0"/>
              <a:t>looking for </a:t>
            </a:r>
            <a:r>
              <a:rPr lang="en-US" sz="3500" dirty="0" smtClean="0"/>
              <a:t>danger.     </a:t>
            </a:r>
            <a:endParaRPr lang="en-US" sz="3500" dirty="0"/>
          </a:p>
          <a:p>
            <a:pPr marL="0" indent="0">
              <a:buNone/>
            </a:pPr>
            <a:endParaRPr lang="en-US" sz="2000" dirty="0"/>
          </a:p>
          <a:p>
            <a:pPr marL="0" indent="0">
              <a:buNone/>
            </a:pPr>
            <a:r>
              <a:rPr lang="en-US" sz="3500" b="1" dirty="0" smtClean="0">
                <a:solidFill>
                  <a:srgbClr val="CC6600"/>
                </a:solidFill>
              </a:rPr>
              <a:t>If </a:t>
            </a:r>
            <a:r>
              <a:rPr lang="en-US" sz="3500" b="1" dirty="0">
                <a:solidFill>
                  <a:srgbClr val="CC6600"/>
                </a:solidFill>
              </a:rPr>
              <a:t>a traumatized person is under a lot of unending stress, the hippocampus </a:t>
            </a:r>
            <a:r>
              <a:rPr lang="en-US" sz="3500" b="1" dirty="0" smtClean="0">
                <a:solidFill>
                  <a:srgbClr val="CC6600"/>
                </a:solidFill>
              </a:rPr>
              <a:t>begins burning </a:t>
            </a:r>
            <a:r>
              <a:rPr lang="en-US" sz="3500" b="1" dirty="0">
                <a:solidFill>
                  <a:srgbClr val="CC6600"/>
                </a:solidFill>
              </a:rPr>
              <a:t>out and loses volume</a:t>
            </a:r>
            <a:r>
              <a:rPr lang="en-US" sz="3500" b="1" dirty="0" smtClean="0">
                <a:solidFill>
                  <a:srgbClr val="CC6600"/>
                </a:solidFill>
              </a:rPr>
              <a:t>.  Hippocampus </a:t>
            </a:r>
            <a:r>
              <a:rPr lang="en-US" sz="3500" b="1" dirty="0">
                <a:solidFill>
                  <a:srgbClr val="CC6600"/>
                </a:solidFill>
              </a:rPr>
              <a:t>may have been </a:t>
            </a:r>
            <a:r>
              <a:rPr lang="en-US" sz="3500" b="1" dirty="0" smtClean="0">
                <a:solidFill>
                  <a:srgbClr val="CC6600"/>
                </a:solidFill>
              </a:rPr>
              <a:t>damaged.  </a:t>
            </a:r>
            <a:r>
              <a:rPr lang="en-US" sz="3500" b="1" dirty="0">
                <a:solidFill>
                  <a:srgbClr val="CC6600"/>
                </a:solidFill>
              </a:rPr>
              <a:t>Amygdala has been hyper sensitized.  </a:t>
            </a:r>
          </a:p>
          <a:p>
            <a:endParaRPr lang="en-US" sz="3500" b="1" dirty="0" smtClean="0">
              <a:solidFill>
                <a:srgbClr val="CC6600"/>
              </a:solidFill>
            </a:endParaRPr>
          </a:p>
          <a:p>
            <a:pPr marL="0" indent="0" algn="ctr">
              <a:buNone/>
            </a:pPr>
            <a:r>
              <a:rPr lang="en-US" sz="3500" dirty="0" smtClean="0"/>
              <a:t>When </a:t>
            </a:r>
            <a:r>
              <a:rPr lang="en-US" sz="3500" dirty="0"/>
              <a:t>you are looking at someone who is quickly over activated, it is </a:t>
            </a:r>
            <a:r>
              <a:rPr lang="en-US" sz="3500" dirty="0" smtClean="0"/>
              <a:t>important </a:t>
            </a:r>
            <a:r>
              <a:rPr lang="en-US" sz="3500" dirty="0"/>
              <a:t>to check for </a:t>
            </a:r>
            <a:r>
              <a:rPr lang="en-US" sz="3500" dirty="0" smtClean="0"/>
              <a:t>trauma history.  Rage </a:t>
            </a:r>
            <a:r>
              <a:rPr lang="en-US" sz="3500" dirty="0"/>
              <a:t>reactions – high probability they </a:t>
            </a:r>
            <a:r>
              <a:rPr lang="en-US" sz="3500" dirty="0" smtClean="0"/>
              <a:t>have experienced trauma.</a:t>
            </a:r>
            <a:endParaRPr lang="en-US" sz="3500" dirty="0"/>
          </a:p>
          <a:p>
            <a:pPr marL="0" indent="0" algn="ctr">
              <a:buNone/>
            </a:pPr>
            <a:r>
              <a:rPr lang="en-US" sz="3500" dirty="0"/>
              <a:t> </a:t>
            </a:r>
          </a:p>
          <a:p>
            <a:pPr marL="0" indent="0">
              <a:buNone/>
            </a:pPr>
            <a:r>
              <a:rPr lang="en-US" dirty="0"/>
              <a:t> </a:t>
            </a:r>
          </a:p>
          <a:p>
            <a:endParaRPr lang="en-US" dirty="0"/>
          </a:p>
        </p:txBody>
      </p:sp>
      <p:sp>
        <p:nvSpPr>
          <p:cNvPr id="3" name="Title 2"/>
          <p:cNvSpPr>
            <a:spLocks noGrp="1"/>
          </p:cNvSpPr>
          <p:nvPr>
            <p:ph type="title"/>
          </p:nvPr>
        </p:nvSpPr>
        <p:spPr/>
        <p:txBody>
          <a:bodyPr/>
          <a:lstStyle/>
          <a:p>
            <a:pPr algn="l"/>
            <a:r>
              <a:rPr lang="en-US" sz="4400" dirty="0" smtClean="0"/>
              <a:t>               </a:t>
            </a:r>
            <a:r>
              <a:rPr lang="en-US" sz="4400" dirty="0" smtClean="0">
                <a:solidFill>
                  <a:schemeClr val="tx1"/>
                </a:solidFill>
              </a:rPr>
              <a:t>The Angry Mind</a:t>
            </a:r>
            <a:endParaRPr lang="en-US" sz="4400" dirty="0">
              <a:solidFill>
                <a:schemeClr val="tx1"/>
              </a:solidFill>
            </a:endParaRPr>
          </a:p>
        </p:txBody>
      </p:sp>
      <p:pic>
        <p:nvPicPr>
          <p:cNvPr id="5123" name="Picture 3" descr="C:\Users\Stevenson\AppData\Local\Microsoft\Windows\Temporary Internet Files\Content.IE5\FYBQPG9S\MP9004423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1428" y="2590800"/>
            <a:ext cx="2351809" cy="2711852"/>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C:\Users\Stevenson\AppData\Local\Microsoft\Windows\Temporary Internet Files\Content.IE5\JGERGY86\MP90044217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70" y="152400"/>
            <a:ext cx="2514600" cy="223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995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124317"/>
            <a:ext cx="7745505" cy="4428883"/>
          </a:xfrm>
        </p:spPr>
        <p:txBody>
          <a:bodyPr>
            <a:normAutofit fontScale="47500" lnSpcReduction="20000"/>
          </a:bodyPr>
          <a:lstStyle/>
          <a:p>
            <a:pPr marL="0" indent="0">
              <a:buNone/>
            </a:pPr>
            <a:endParaRPr lang="en-US" dirty="0" smtClean="0"/>
          </a:p>
          <a:p>
            <a:pPr marL="0" indent="0" algn="ctr">
              <a:buNone/>
            </a:pPr>
            <a:r>
              <a:rPr lang="en-US" sz="5100" b="1" dirty="0" smtClean="0"/>
              <a:t>5 Clear Threats to Trigger Rage</a:t>
            </a:r>
          </a:p>
          <a:p>
            <a:pPr marL="0" indent="0" algn="ctr">
              <a:buNone/>
            </a:pPr>
            <a:endParaRPr lang="en-US" sz="3400" b="1" dirty="0" smtClean="0"/>
          </a:p>
          <a:p>
            <a:r>
              <a:rPr lang="en-US" sz="3200" b="1" dirty="0" smtClean="0"/>
              <a:t>Survival Rage </a:t>
            </a:r>
            <a:r>
              <a:rPr lang="en-US" sz="3200" dirty="0" smtClean="0"/>
              <a:t>– triggered by unconscious processes - tremendous feeling of threat at the level of the Amygdala- “This wasn’t me.  Something took me over.”  Create safety, safety, safety.  A person needs a safe place to heal.  Try to go to the Amygdala with a few words,  “I am safe now.  It’s O.K.”</a:t>
            </a:r>
          </a:p>
          <a:p>
            <a:r>
              <a:rPr lang="en-US" sz="3200" b="1" dirty="0" smtClean="0"/>
              <a:t>Impotent Rage </a:t>
            </a:r>
            <a:r>
              <a:rPr lang="en-US" sz="3200" dirty="0" smtClean="0"/>
              <a:t>– everyone has control over me – parents, probation officer, teacher – spontaneous rage – can’t take effective action in an area that is critical to them.  Help them to take good effective action.  Advocate for them to get some control back.</a:t>
            </a:r>
          </a:p>
          <a:p>
            <a:r>
              <a:rPr lang="en-US" sz="3200" b="1" dirty="0" smtClean="0"/>
              <a:t>Shame Based Rage </a:t>
            </a:r>
            <a:r>
              <a:rPr lang="en-US" sz="3200" dirty="0" smtClean="0"/>
              <a:t>– can reduce us to nothingness – “You were a mistake”- attacking to shame the person.  Follow the rage back to the shame- reclaim the shame.  Go back to core shame messages and challenge them.</a:t>
            </a:r>
          </a:p>
          <a:p>
            <a:r>
              <a:rPr lang="en-US" sz="3200" b="1" dirty="0" smtClean="0"/>
              <a:t>Abandonment Rage </a:t>
            </a:r>
            <a:r>
              <a:rPr lang="en-US" sz="3200" dirty="0" smtClean="0"/>
              <a:t>- </a:t>
            </a:r>
            <a:r>
              <a:rPr lang="en-US" sz="3200" b="1" dirty="0" smtClean="0"/>
              <a:t> </a:t>
            </a:r>
            <a:r>
              <a:rPr lang="en-US" sz="3200" dirty="0"/>
              <a:t>absolutely terrified to be abandoned.  </a:t>
            </a:r>
            <a:r>
              <a:rPr lang="en-US" sz="3200" dirty="0" smtClean="0"/>
              <a:t>“I </a:t>
            </a:r>
            <a:r>
              <a:rPr lang="en-US" sz="3200" dirty="0"/>
              <a:t>can’t let you leave me.  I will kill you if you leave me.  I am nothing without you. I have no self</a:t>
            </a:r>
            <a:r>
              <a:rPr lang="en-US" sz="3200" dirty="0" smtClean="0"/>
              <a:t>.”  Borrowed </a:t>
            </a:r>
            <a:r>
              <a:rPr lang="en-US" sz="3200" dirty="0"/>
              <a:t>your self.  That is when it get very dangerous.  </a:t>
            </a:r>
            <a:r>
              <a:rPr lang="en-US" sz="3200" dirty="0" smtClean="0"/>
              <a:t>Homicide/suicide.  Safety first.  </a:t>
            </a:r>
            <a:r>
              <a:rPr lang="en-US" sz="3200" dirty="0"/>
              <a:t>Need to make a commitment to stop raging – feel the </a:t>
            </a:r>
            <a:r>
              <a:rPr lang="en-US" sz="3200" dirty="0" smtClean="0"/>
              <a:t>emptiness and realize they can survive.  </a:t>
            </a:r>
            <a:endParaRPr lang="en-US" sz="3200" dirty="0"/>
          </a:p>
          <a:p>
            <a:r>
              <a:rPr lang="en-US" sz="3200" b="1" dirty="0" smtClean="0"/>
              <a:t>Outrage</a:t>
            </a:r>
            <a:r>
              <a:rPr lang="en-US" sz="3200" dirty="0" smtClean="0"/>
              <a:t> – Values are visceral – you perceive your deepest values being challenged.</a:t>
            </a:r>
            <a:endParaRPr lang="en-US" sz="3200" dirty="0"/>
          </a:p>
        </p:txBody>
      </p:sp>
      <p:sp>
        <p:nvSpPr>
          <p:cNvPr id="3" name="Title 2"/>
          <p:cNvSpPr>
            <a:spLocks noGrp="1"/>
          </p:cNvSpPr>
          <p:nvPr>
            <p:ph type="title"/>
          </p:nvPr>
        </p:nvSpPr>
        <p:spPr/>
        <p:txBody>
          <a:bodyPr/>
          <a:lstStyle/>
          <a:p>
            <a:r>
              <a:rPr lang="en-US" dirty="0" smtClean="0">
                <a:solidFill>
                  <a:schemeClr val="accent2">
                    <a:lumMod val="50000"/>
                  </a:schemeClr>
                </a:solidFill>
              </a:rPr>
              <a:t>         </a:t>
            </a:r>
            <a:r>
              <a:rPr lang="en-US" sz="4400" dirty="0" smtClean="0">
                <a:solidFill>
                  <a:schemeClr val="tx1"/>
                </a:solidFill>
              </a:rPr>
              <a:t>The </a:t>
            </a:r>
            <a:r>
              <a:rPr lang="en-US" sz="4400" dirty="0">
                <a:solidFill>
                  <a:schemeClr val="tx1"/>
                </a:solidFill>
              </a:rPr>
              <a:t>Angry Mind</a:t>
            </a:r>
          </a:p>
        </p:txBody>
      </p:sp>
      <p:pic>
        <p:nvPicPr>
          <p:cNvPr id="2055" name="Picture 7" descr="C:\Users\Stevenson\AppData\Local\Microsoft\Windows\Temporary Internet Files\Content.IE5\87OZ8M0Z\MP9004392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283"/>
            <a:ext cx="2514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02468"/>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399" y="2743200"/>
            <a:ext cx="8077201" cy="4114800"/>
          </a:xfrm>
        </p:spPr>
        <p:txBody>
          <a:bodyPr>
            <a:normAutofit lnSpcReduction="10000"/>
          </a:bodyPr>
          <a:lstStyle/>
          <a:p>
            <a:pPr marL="0" indent="0">
              <a:buNone/>
            </a:pPr>
            <a:endParaRPr lang="en-US" i="1" dirty="0" smtClean="0">
              <a:latin typeface="+mj-lt"/>
              <a:cs typeface="Times New Roman" pitchFamily="18" charset="0"/>
            </a:endParaRPr>
          </a:p>
          <a:p>
            <a:pPr marL="0" indent="0">
              <a:buNone/>
            </a:pPr>
            <a:endParaRPr lang="en-US" i="1" dirty="0">
              <a:latin typeface="+mj-lt"/>
              <a:cs typeface="Times New Roman" pitchFamily="18" charset="0"/>
            </a:endParaRPr>
          </a:p>
          <a:p>
            <a:pPr marL="0" indent="0">
              <a:buNone/>
            </a:pPr>
            <a:endParaRPr lang="en-US" i="1" dirty="0" smtClean="0">
              <a:latin typeface="+mj-lt"/>
              <a:cs typeface="Times New Roman" pitchFamily="18" charset="0"/>
            </a:endParaRPr>
          </a:p>
          <a:p>
            <a:pPr marL="0" indent="0">
              <a:buNone/>
            </a:pPr>
            <a:endParaRPr lang="en-US" sz="1200" i="1" dirty="0">
              <a:latin typeface="+mj-lt"/>
              <a:cs typeface="Times New Roman" pitchFamily="18" charset="0"/>
            </a:endParaRPr>
          </a:p>
          <a:p>
            <a:pPr marL="0" indent="0">
              <a:buNone/>
            </a:pPr>
            <a:r>
              <a:rPr lang="en-US" sz="2000" i="1" dirty="0" smtClean="0">
                <a:solidFill>
                  <a:schemeClr val="accent5">
                    <a:lumMod val="75000"/>
                  </a:schemeClr>
                </a:solidFill>
                <a:latin typeface="+mj-lt"/>
                <a:cs typeface="Times New Roman" pitchFamily="18" charset="0"/>
              </a:rPr>
              <a:t>The brain immediately confronts us with great complexity.  The human brain weighs only three or four pounds but contains about 100 billion neurons.  Although that extraordinary number is of the same order of magnitude as the number of stars in the Milky Way, it cannot account for the complexity of the brain.   </a:t>
            </a:r>
          </a:p>
          <a:p>
            <a:pPr marL="0" indent="0">
              <a:buNone/>
            </a:pPr>
            <a:r>
              <a:rPr lang="en-US" sz="2000" dirty="0" smtClean="0">
                <a:solidFill>
                  <a:schemeClr val="accent5">
                    <a:lumMod val="75000"/>
                  </a:schemeClr>
                </a:solidFill>
                <a:latin typeface="+mj-lt"/>
                <a:cs typeface="Times New Roman" pitchFamily="18" charset="0"/>
              </a:rPr>
              <a:t>			-</a:t>
            </a:r>
            <a:r>
              <a:rPr lang="en-US" sz="2000" dirty="0" smtClean="0">
                <a:solidFill>
                  <a:schemeClr val="accent5">
                    <a:lumMod val="75000"/>
                  </a:schemeClr>
                </a:solidFill>
                <a:cs typeface="Times New Roman" pitchFamily="18" charset="0"/>
              </a:rPr>
              <a:t> </a:t>
            </a:r>
            <a:r>
              <a:rPr lang="en-US" sz="1800" dirty="0" smtClean="0">
                <a:solidFill>
                  <a:schemeClr val="accent5">
                    <a:lumMod val="75000"/>
                  </a:schemeClr>
                </a:solidFill>
                <a:cs typeface="Times New Roman" pitchFamily="18" charset="0"/>
              </a:rPr>
              <a:t>Scientific American </a:t>
            </a:r>
            <a:r>
              <a:rPr lang="en-US" sz="2000" dirty="0" smtClean="0">
                <a:solidFill>
                  <a:schemeClr val="accent5">
                    <a:lumMod val="75000"/>
                  </a:schemeClr>
                </a:solidFill>
                <a:latin typeface="+mj-lt"/>
                <a:cs typeface="Times New Roman" pitchFamily="18" charset="0"/>
              </a:rPr>
              <a:t>			          			          </a:t>
            </a:r>
            <a:r>
              <a:rPr lang="en-US" sz="1800" dirty="0" smtClean="0">
                <a:solidFill>
                  <a:schemeClr val="accent5">
                    <a:lumMod val="75000"/>
                  </a:schemeClr>
                </a:solidFill>
                <a:latin typeface="+mj-lt"/>
                <a:cs typeface="Times New Roman" pitchFamily="18" charset="0"/>
              </a:rPr>
              <a:t>Gerald D. Fischbach,  M.D., Neuroscientist,</a:t>
            </a:r>
          </a:p>
          <a:p>
            <a:pPr marL="0" indent="0">
              <a:buNone/>
            </a:pPr>
            <a:r>
              <a:rPr lang="en-US" sz="1800" dirty="0" smtClean="0">
                <a:solidFill>
                  <a:schemeClr val="accent5">
                    <a:lumMod val="75000"/>
                  </a:schemeClr>
                </a:solidFill>
                <a:latin typeface="+mj-lt"/>
                <a:cs typeface="Times New Roman" pitchFamily="18" charset="0"/>
              </a:rPr>
              <a:t>			           Weill Cornell Medical College of Cornell</a:t>
            </a:r>
            <a:endParaRPr lang="en-US" sz="1800" dirty="0">
              <a:solidFill>
                <a:schemeClr val="accent5">
                  <a:lumMod val="75000"/>
                </a:schemeClr>
              </a:solidFill>
              <a:latin typeface="+mj-lt"/>
              <a:cs typeface="Times New Roman" pitchFamily="18" charset="0"/>
            </a:endParaRPr>
          </a:p>
        </p:txBody>
      </p:sp>
      <p:sp>
        <p:nvSpPr>
          <p:cNvPr id="3" name="Title 2"/>
          <p:cNvSpPr>
            <a:spLocks noGrp="1"/>
          </p:cNvSpPr>
          <p:nvPr>
            <p:ph type="title"/>
          </p:nvPr>
        </p:nvSpPr>
        <p:spPr/>
        <p:txBody>
          <a:bodyPr/>
          <a:lstStyle/>
          <a:p>
            <a:r>
              <a:rPr lang="en-US" sz="4400" dirty="0" smtClean="0"/>
              <a:t>The Angry Mind</a:t>
            </a:r>
            <a:endParaRPr lang="en-US" sz="4400" dirty="0"/>
          </a:p>
        </p:txBody>
      </p:sp>
      <p:pic>
        <p:nvPicPr>
          <p:cNvPr id="1029" name="Picture 5" descr="C:\Users\Stevenson\AppData\Local\Microsoft\Windows\Temporary Internet Files\Content.IE5\7CQ02W9T\MP9003858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28600"/>
            <a:ext cx="68580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008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153400" cy="5410200"/>
          </a:xfrm>
        </p:spPr>
        <p:txBody>
          <a:bodyPr>
            <a:normAutofit fontScale="70000" lnSpcReduction="20000"/>
          </a:bodyPr>
          <a:lstStyle/>
          <a:p>
            <a:endParaRPr lang="en-US" dirty="0" smtClean="0"/>
          </a:p>
          <a:p>
            <a:pPr marL="0" indent="0" algn="ctr">
              <a:buNone/>
            </a:pPr>
            <a:endParaRPr lang="en-US" sz="2200" dirty="0" smtClean="0"/>
          </a:p>
          <a:p>
            <a:pPr marL="0" indent="0" algn="ctr">
              <a:buNone/>
            </a:pPr>
            <a:r>
              <a:rPr lang="en-US" sz="3600" b="1" i="1" dirty="0" smtClean="0">
                <a:solidFill>
                  <a:schemeClr val="tx1"/>
                </a:solidFill>
              </a:rPr>
              <a:t>Aggressive Cycle:  3 Phases</a:t>
            </a:r>
            <a:endParaRPr lang="en-US" sz="3600" b="1" i="1" dirty="0">
              <a:solidFill>
                <a:schemeClr val="tx1"/>
              </a:solidFill>
            </a:endParaRPr>
          </a:p>
          <a:p>
            <a:pPr marL="0" indent="0" algn="l">
              <a:buNone/>
            </a:pPr>
            <a:endParaRPr lang="en-US" sz="1700" dirty="0" smtClean="0">
              <a:solidFill>
                <a:srgbClr val="CC6600"/>
              </a:solidFill>
            </a:endParaRPr>
          </a:p>
          <a:p>
            <a:pPr marL="0" indent="0" algn="ctr">
              <a:buNone/>
            </a:pPr>
            <a:r>
              <a:rPr lang="en-US" sz="2900" dirty="0" smtClean="0">
                <a:solidFill>
                  <a:schemeClr val="tx1"/>
                </a:solidFill>
              </a:rPr>
              <a:t>Episode </a:t>
            </a:r>
            <a:r>
              <a:rPr lang="en-US" sz="2900" dirty="0">
                <a:solidFill>
                  <a:schemeClr val="tx1"/>
                </a:solidFill>
              </a:rPr>
              <a:t>of </a:t>
            </a:r>
            <a:r>
              <a:rPr lang="en-US" sz="2900" dirty="0" smtClean="0">
                <a:solidFill>
                  <a:schemeClr val="tx1"/>
                </a:solidFill>
              </a:rPr>
              <a:t>anger consists of: </a:t>
            </a:r>
            <a:r>
              <a:rPr lang="en-US" sz="2900" dirty="0">
                <a:solidFill>
                  <a:schemeClr val="tx1"/>
                </a:solidFill>
              </a:rPr>
              <a:t>escalation, explosion, and post-explosion. </a:t>
            </a:r>
            <a:r>
              <a:rPr lang="en-US" sz="2900" dirty="0" smtClean="0">
                <a:solidFill>
                  <a:schemeClr val="tx1"/>
                </a:solidFill>
              </a:rPr>
              <a:t>  </a:t>
            </a:r>
            <a:endParaRPr lang="en-US" sz="2900" dirty="0">
              <a:solidFill>
                <a:schemeClr val="tx1"/>
              </a:solidFill>
            </a:endParaRPr>
          </a:p>
          <a:p>
            <a:pPr marL="0" indent="0" algn="l">
              <a:buNone/>
            </a:pPr>
            <a:endParaRPr lang="en-US" sz="1300" dirty="0" smtClean="0">
              <a:solidFill>
                <a:schemeClr val="tx1"/>
              </a:solidFill>
            </a:endParaRPr>
          </a:p>
          <a:p>
            <a:pPr marL="0" indent="0" algn="ctr">
              <a:buNone/>
            </a:pPr>
            <a:r>
              <a:rPr lang="en-US" dirty="0" smtClean="0">
                <a:solidFill>
                  <a:schemeClr val="tx2">
                    <a:lumMod val="75000"/>
                  </a:schemeClr>
                </a:solidFill>
              </a:rPr>
              <a:t>Escalation phase is characterized by cues that are physical</a:t>
            </a:r>
            <a:r>
              <a:rPr lang="en-US" dirty="0">
                <a:solidFill>
                  <a:schemeClr val="tx2">
                    <a:lumMod val="75000"/>
                  </a:schemeClr>
                </a:solidFill>
              </a:rPr>
              <a:t>, </a:t>
            </a:r>
            <a:r>
              <a:rPr lang="en-US" dirty="0" smtClean="0">
                <a:solidFill>
                  <a:schemeClr val="tx2">
                    <a:lumMod val="75000"/>
                  </a:schemeClr>
                </a:solidFill>
              </a:rPr>
              <a:t>                          behavioral</a:t>
            </a:r>
            <a:r>
              <a:rPr lang="en-US" dirty="0">
                <a:solidFill>
                  <a:schemeClr val="tx2">
                    <a:lumMod val="75000"/>
                  </a:schemeClr>
                </a:solidFill>
              </a:rPr>
              <a:t>, </a:t>
            </a:r>
            <a:r>
              <a:rPr lang="en-US" dirty="0" smtClean="0">
                <a:solidFill>
                  <a:schemeClr val="tx2">
                    <a:lumMod val="75000"/>
                  </a:schemeClr>
                </a:solidFill>
              </a:rPr>
              <a:t>emotional</a:t>
            </a:r>
            <a:r>
              <a:rPr lang="en-US" dirty="0">
                <a:solidFill>
                  <a:schemeClr val="tx2">
                    <a:lumMod val="75000"/>
                  </a:schemeClr>
                </a:solidFill>
              </a:rPr>
              <a:t>, </a:t>
            </a:r>
            <a:r>
              <a:rPr lang="en-US" dirty="0" smtClean="0">
                <a:solidFill>
                  <a:schemeClr val="tx2">
                    <a:lumMod val="75000"/>
                  </a:schemeClr>
                </a:solidFill>
              </a:rPr>
              <a:t>or </a:t>
            </a:r>
            <a:r>
              <a:rPr lang="en-US" dirty="0">
                <a:solidFill>
                  <a:schemeClr val="tx2">
                    <a:lumMod val="75000"/>
                  </a:schemeClr>
                </a:solidFill>
              </a:rPr>
              <a:t>cognitive (thoughts</a:t>
            </a:r>
            <a:r>
              <a:rPr lang="en-US" dirty="0" smtClean="0">
                <a:solidFill>
                  <a:schemeClr val="tx2">
                    <a:lumMod val="75000"/>
                  </a:schemeClr>
                </a:solidFill>
              </a:rPr>
              <a:t>). Cues are warning signs, or responses </a:t>
            </a:r>
            <a:r>
              <a:rPr lang="en-US" dirty="0">
                <a:solidFill>
                  <a:schemeClr val="tx2">
                    <a:lumMod val="75000"/>
                  </a:schemeClr>
                </a:solidFill>
              </a:rPr>
              <a:t>to anger-provoking events. </a:t>
            </a:r>
            <a:r>
              <a:rPr lang="en-US" dirty="0" smtClean="0">
                <a:solidFill>
                  <a:schemeClr val="tx2">
                    <a:lumMod val="75000"/>
                  </a:schemeClr>
                </a:solidFill>
              </a:rPr>
              <a:t> Events </a:t>
            </a:r>
            <a:r>
              <a:rPr lang="en-US" dirty="0">
                <a:solidFill>
                  <a:schemeClr val="tx2">
                    <a:lumMod val="75000"/>
                  </a:schemeClr>
                </a:solidFill>
              </a:rPr>
              <a:t>are situations that occur every </a:t>
            </a:r>
            <a:r>
              <a:rPr lang="en-US" dirty="0" smtClean="0">
                <a:solidFill>
                  <a:schemeClr val="tx2">
                    <a:lumMod val="75000"/>
                  </a:schemeClr>
                </a:solidFill>
              </a:rPr>
              <a:t>       day </a:t>
            </a:r>
            <a:r>
              <a:rPr lang="en-US" dirty="0">
                <a:solidFill>
                  <a:schemeClr val="tx2">
                    <a:lumMod val="75000"/>
                  </a:schemeClr>
                </a:solidFill>
              </a:rPr>
              <a:t>that may lead to escalations of anger if effective anger management </a:t>
            </a:r>
            <a:r>
              <a:rPr lang="en-US" dirty="0" smtClean="0">
                <a:solidFill>
                  <a:schemeClr val="tx2">
                    <a:lumMod val="75000"/>
                  </a:schemeClr>
                </a:solidFill>
              </a:rPr>
              <a:t>      strategies </a:t>
            </a:r>
            <a:r>
              <a:rPr lang="en-US" dirty="0">
                <a:solidFill>
                  <a:schemeClr val="tx2">
                    <a:lumMod val="75000"/>
                  </a:schemeClr>
                </a:solidFill>
              </a:rPr>
              <a:t>are not used. </a:t>
            </a:r>
            <a:r>
              <a:rPr lang="en-US" dirty="0" smtClean="0">
                <a:solidFill>
                  <a:schemeClr val="tx2">
                    <a:lumMod val="75000"/>
                  </a:schemeClr>
                </a:solidFill>
              </a:rPr>
              <a:t> Red-flag </a:t>
            </a:r>
            <a:r>
              <a:rPr lang="en-US" dirty="0">
                <a:solidFill>
                  <a:schemeClr val="tx2">
                    <a:lumMod val="75000"/>
                  </a:schemeClr>
                </a:solidFill>
              </a:rPr>
              <a:t>events are types of situations that are unique </a:t>
            </a:r>
            <a:r>
              <a:rPr lang="en-US" dirty="0" smtClean="0">
                <a:solidFill>
                  <a:schemeClr val="tx2">
                    <a:lumMod val="75000"/>
                  </a:schemeClr>
                </a:solidFill>
              </a:rPr>
              <a:t>       to the person </a:t>
            </a:r>
            <a:r>
              <a:rPr lang="en-US" dirty="0">
                <a:solidFill>
                  <a:schemeClr val="tx2">
                    <a:lumMod val="75000"/>
                  </a:schemeClr>
                </a:solidFill>
              </a:rPr>
              <a:t>and that </a:t>
            </a:r>
            <a:r>
              <a:rPr lang="en-US" dirty="0" smtClean="0">
                <a:solidFill>
                  <a:schemeClr val="tx2">
                    <a:lumMod val="75000"/>
                  </a:schemeClr>
                </a:solidFill>
              </a:rPr>
              <a:t>the person is </a:t>
            </a:r>
            <a:r>
              <a:rPr lang="en-US" dirty="0">
                <a:solidFill>
                  <a:schemeClr val="tx2">
                    <a:lumMod val="75000"/>
                  </a:schemeClr>
                </a:solidFill>
              </a:rPr>
              <a:t>especially sensitive to because of past </a:t>
            </a:r>
            <a:r>
              <a:rPr lang="en-US" dirty="0" smtClean="0">
                <a:solidFill>
                  <a:schemeClr val="tx2">
                    <a:lumMod val="75000"/>
                  </a:schemeClr>
                </a:solidFill>
              </a:rPr>
              <a:t>      events</a:t>
            </a:r>
            <a:r>
              <a:rPr lang="en-US" dirty="0">
                <a:solidFill>
                  <a:schemeClr val="tx2">
                    <a:lumMod val="75000"/>
                  </a:schemeClr>
                </a:solidFill>
              </a:rPr>
              <a:t>. These events can involve internal processes (e.g., thinking about </a:t>
            </a:r>
            <a:r>
              <a:rPr lang="en-US" dirty="0" smtClean="0">
                <a:solidFill>
                  <a:schemeClr val="tx2">
                    <a:lumMod val="75000"/>
                  </a:schemeClr>
                </a:solidFill>
              </a:rPr>
              <a:t>    situations </a:t>
            </a:r>
            <a:r>
              <a:rPr lang="en-US" dirty="0">
                <a:solidFill>
                  <a:schemeClr val="tx2">
                    <a:lumMod val="75000"/>
                  </a:schemeClr>
                </a:solidFill>
              </a:rPr>
              <a:t>that were anger provoking in the past) or external processes (e.g., experiencing real-life, anger provoking situations in the here and now). </a:t>
            </a:r>
            <a:r>
              <a:rPr lang="en-US" dirty="0" smtClean="0">
                <a:solidFill>
                  <a:schemeClr val="tx2">
                    <a:lumMod val="75000"/>
                  </a:schemeClr>
                </a:solidFill>
              </a:rPr>
              <a:t>  </a:t>
            </a:r>
            <a:endParaRPr lang="en-US" dirty="0">
              <a:solidFill>
                <a:schemeClr val="tx2">
                  <a:lumMod val="75000"/>
                </a:schemeClr>
              </a:solidFill>
            </a:endParaRPr>
          </a:p>
          <a:p>
            <a:pPr marL="0" indent="0" algn="l">
              <a:buNone/>
            </a:pPr>
            <a:endParaRPr lang="en-US" dirty="0">
              <a:solidFill>
                <a:schemeClr val="tx1"/>
              </a:solidFill>
            </a:endParaRPr>
          </a:p>
          <a:p>
            <a:pPr marL="0" indent="0" algn="ctr">
              <a:buNone/>
            </a:pPr>
            <a:r>
              <a:rPr lang="en-US" dirty="0" smtClean="0">
                <a:solidFill>
                  <a:schemeClr val="tx1"/>
                </a:solidFill>
              </a:rPr>
              <a:t>The </a:t>
            </a:r>
            <a:r>
              <a:rPr lang="en-US" dirty="0">
                <a:solidFill>
                  <a:schemeClr val="tx1"/>
                </a:solidFill>
              </a:rPr>
              <a:t>intensity, frequency, and duration of anger in the aggression cycle vary among individuals. </a:t>
            </a:r>
            <a:r>
              <a:rPr lang="en-US" dirty="0" smtClean="0">
                <a:solidFill>
                  <a:schemeClr val="tx1"/>
                </a:solidFill>
              </a:rPr>
              <a:t> For </a:t>
            </a:r>
            <a:r>
              <a:rPr lang="en-US" dirty="0">
                <a:solidFill>
                  <a:schemeClr val="tx1"/>
                </a:solidFill>
              </a:rPr>
              <a:t>example, one person’s anger may escalate rapidly </a:t>
            </a:r>
            <a:r>
              <a:rPr lang="en-US" dirty="0" smtClean="0">
                <a:solidFill>
                  <a:schemeClr val="tx1"/>
                </a:solidFill>
              </a:rPr>
              <a:t>while another </a:t>
            </a:r>
            <a:r>
              <a:rPr lang="en-US" dirty="0">
                <a:solidFill>
                  <a:schemeClr val="tx1"/>
                </a:solidFill>
              </a:rPr>
              <a:t>person’s anger may escalate slowly but steadily over several hours before reaching the explosion phase. </a:t>
            </a:r>
            <a:r>
              <a:rPr lang="en-US" dirty="0" smtClean="0">
                <a:solidFill>
                  <a:schemeClr val="tx1"/>
                </a:solidFill>
              </a:rPr>
              <a:t>The </a:t>
            </a:r>
            <a:r>
              <a:rPr lang="en-US" dirty="0">
                <a:solidFill>
                  <a:schemeClr val="tx1"/>
                </a:solidFill>
              </a:rPr>
              <a:t>explosion phase is synonymous with losing </a:t>
            </a:r>
            <a:r>
              <a:rPr lang="en-US" dirty="0" smtClean="0">
                <a:solidFill>
                  <a:schemeClr val="tx1"/>
                </a:solidFill>
              </a:rPr>
              <a:t>control. </a:t>
            </a:r>
            <a:endParaRPr lang="en-US" dirty="0">
              <a:solidFill>
                <a:schemeClr val="tx1"/>
              </a:solidFill>
            </a:endParaRPr>
          </a:p>
          <a:p>
            <a:pPr algn="ctr"/>
            <a:endParaRPr lang="en-US" sz="2500" dirty="0"/>
          </a:p>
          <a:p>
            <a:endParaRPr lang="en-US" dirty="0" smtClean="0"/>
          </a:p>
        </p:txBody>
      </p:sp>
      <p:sp>
        <p:nvSpPr>
          <p:cNvPr id="3" name="Title 2"/>
          <p:cNvSpPr>
            <a:spLocks noGrp="1"/>
          </p:cNvSpPr>
          <p:nvPr>
            <p:ph type="title"/>
          </p:nvPr>
        </p:nvSpPr>
        <p:spPr/>
        <p:txBody>
          <a:bodyPr/>
          <a:lstStyle/>
          <a:p>
            <a:r>
              <a:rPr lang="en-US" sz="4400" dirty="0" smtClean="0">
                <a:solidFill>
                  <a:schemeClr val="tx1"/>
                </a:solidFill>
              </a:rPr>
              <a:t>The Angry Mind</a:t>
            </a:r>
            <a:endParaRPr lang="en-US" sz="4400" dirty="0">
              <a:solidFill>
                <a:schemeClr val="tx1"/>
              </a:solidFill>
            </a:endParaRPr>
          </a:p>
        </p:txBody>
      </p:sp>
      <p:pic>
        <p:nvPicPr>
          <p:cNvPr id="6" name="Picture 2" descr="C:\Users\Stevenson\AppData\Local\Microsoft\Windows\Temporary Internet Files\Content.IE5\9M1O69PB\MP9004424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4036" y="3464"/>
            <a:ext cx="2479964" cy="2209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tevenson\AppData\Local\Microsoft\Windows\Temporary Internet Files\Content.IE5\JGERGY86\MP90032119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64"/>
            <a:ext cx="2362200" cy="221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644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0" indent="0">
              <a:buNone/>
            </a:pPr>
            <a:r>
              <a:rPr lang="en-US" dirty="0" smtClean="0"/>
              <a:t>Consequences of Maladaptive Anger</a:t>
            </a:r>
          </a:p>
          <a:p>
            <a:r>
              <a:rPr lang="en-US" dirty="0" smtClean="0">
                <a:solidFill>
                  <a:schemeClr val="tx2"/>
                </a:solidFill>
              </a:rPr>
              <a:t>Physical Health</a:t>
            </a:r>
          </a:p>
          <a:p>
            <a:pPr lvl="1"/>
            <a:r>
              <a:rPr lang="en-US" dirty="0"/>
              <a:t>Weakened immune system</a:t>
            </a:r>
          </a:p>
          <a:p>
            <a:pPr lvl="1"/>
            <a:r>
              <a:rPr lang="en-US" dirty="0"/>
              <a:t>Inhibited GI system; reduced nutrient absorption</a:t>
            </a:r>
          </a:p>
          <a:p>
            <a:pPr lvl="1"/>
            <a:r>
              <a:rPr lang="en-US" dirty="0"/>
              <a:t>Reduced, dysregulated reproductive hormones</a:t>
            </a:r>
          </a:p>
          <a:p>
            <a:pPr lvl="1"/>
            <a:r>
              <a:rPr lang="en-US" dirty="0"/>
              <a:t>Increased vulnerabilities in cardio vascular system</a:t>
            </a:r>
          </a:p>
          <a:p>
            <a:pPr lvl="1"/>
            <a:r>
              <a:rPr lang="en-US" dirty="0"/>
              <a:t>Disturbed nervous system</a:t>
            </a:r>
          </a:p>
          <a:p>
            <a:r>
              <a:rPr lang="en-US" dirty="0" smtClean="0">
                <a:solidFill>
                  <a:schemeClr val="tx2"/>
                </a:solidFill>
              </a:rPr>
              <a:t>Mental Health</a:t>
            </a:r>
          </a:p>
          <a:p>
            <a:pPr lvl="1"/>
            <a:r>
              <a:rPr lang="en-US" dirty="0" smtClean="0"/>
              <a:t>Lowered mood; increased pessimism</a:t>
            </a:r>
          </a:p>
          <a:p>
            <a:pPr lvl="1"/>
            <a:r>
              <a:rPr lang="en-US" dirty="0" smtClean="0"/>
              <a:t>Increased anxiety and irritability</a:t>
            </a:r>
          </a:p>
          <a:p>
            <a:pPr lvl="1"/>
            <a:r>
              <a:rPr lang="en-US" dirty="0" smtClean="0"/>
              <a:t>Increased learned helplessness</a:t>
            </a:r>
          </a:p>
          <a:p>
            <a:r>
              <a:rPr lang="en-US" dirty="0" smtClean="0">
                <a:solidFill>
                  <a:schemeClr val="tx2"/>
                </a:solidFill>
              </a:rPr>
              <a:t>Social and Interpersonal</a:t>
            </a:r>
          </a:p>
          <a:p>
            <a:pPr lvl="1"/>
            <a:r>
              <a:rPr lang="en-US" dirty="0" smtClean="0"/>
              <a:t>Disrupted relationships which cause isolation</a:t>
            </a:r>
          </a:p>
          <a:p>
            <a:r>
              <a:rPr lang="en-US" dirty="0" smtClean="0">
                <a:solidFill>
                  <a:schemeClr val="tx2"/>
                </a:solidFill>
              </a:rPr>
              <a:t>Behavioral</a:t>
            </a:r>
          </a:p>
          <a:p>
            <a:pPr lvl="1"/>
            <a:r>
              <a:rPr lang="en-US" dirty="0" smtClean="0"/>
              <a:t>Involvement with the criminal justice system</a:t>
            </a:r>
          </a:p>
          <a:p>
            <a:pPr lvl="1"/>
            <a:endParaRPr lang="en-US" dirty="0"/>
          </a:p>
          <a:p>
            <a:pPr lvl="1"/>
            <a:endParaRPr lang="en-US" dirty="0" smtClean="0"/>
          </a:p>
        </p:txBody>
      </p:sp>
      <p:sp>
        <p:nvSpPr>
          <p:cNvPr id="3" name="Title 2"/>
          <p:cNvSpPr>
            <a:spLocks noGrp="1"/>
          </p:cNvSpPr>
          <p:nvPr>
            <p:ph type="title"/>
          </p:nvPr>
        </p:nvSpPr>
        <p:spPr/>
        <p:txBody>
          <a:bodyPr/>
          <a:lstStyle/>
          <a:p>
            <a:r>
              <a:rPr lang="en-US" sz="4400" dirty="0" smtClean="0">
                <a:solidFill>
                  <a:schemeClr val="tx1"/>
                </a:solidFill>
              </a:rPr>
              <a:t>The Angry Mind</a:t>
            </a:r>
            <a:endParaRPr lang="en-US" sz="4400" dirty="0">
              <a:solidFill>
                <a:schemeClr val="tx1"/>
              </a:solidFill>
            </a:endParaRPr>
          </a:p>
        </p:txBody>
      </p:sp>
      <p:pic>
        <p:nvPicPr>
          <p:cNvPr id="3076" name="Picture 4" descr="C:\Users\Stevenson\AppData\Local\Microsoft\Windows\Temporary Internet Files\Content.IE5\7DC49FCG\MC90039103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62000"/>
            <a:ext cx="1371600" cy="12542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Stevenson\AppData\Local\Microsoft\Windows\Temporary Internet Files\Content.IE5\YZOPIEW5\MP90042248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5229" y="1524000"/>
            <a:ext cx="2569029"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7760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09799"/>
            <a:ext cx="7745505" cy="3916363"/>
          </a:xfrm>
        </p:spPr>
        <p:txBody>
          <a:bodyPr>
            <a:normAutofit fontScale="85000" lnSpcReduction="20000"/>
          </a:bodyPr>
          <a:lstStyle/>
          <a:p>
            <a:pPr marL="0" indent="0" algn="ctr">
              <a:buNone/>
            </a:pPr>
            <a:r>
              <a:rPr lang="en-US" sz="2800" b="1" u="sng" dirty="0" smtClean="0">
                <a:solidFill>
                  <a:schemeClr val="tx2"/>
                </a:solidFill>
              </a:rPr>
              <a:t>Anger Exercise</a:t>
            </a:r>
          </a:p>
          <a:p>
            <a:pPr marL="0" indent="0">
              <a:buNone/>
            </a:pPr>
            <a:endParaRPr lang="en-US" sz="900" b="1" dirty="0" smtClean="0"/>
          </a:p>
          <a:p>
            <a:pPr marL="0" indent="0">
              <a:buNone/>
            </a:pPr>
            <a:r>
              <a:rPr lang="en-US" b="1" dirty="0" smtClean="0"/>
              <a:t>Pair with 1 or 2 people at your table.  </a:t>
            </a:r>
          </a:p>
          <a:p>
            <a:pPr marL="0" indent="0">
              <a:buNone/>
            </a:pPr>
            <a:r>
              <a:rPr lang="en-US" b="1" dirty="0" smtClean="0"/>
              <a:t>	</a:t>
            </a:r>
            <a:r>
              <a:rPr lang="en-US" b="1" dirty="0" smtClean="0">
                <a:solidFill>
                  <a:srgbClr val="A3A70F"/>
                </a:solidFill>
              </a:rPr>
              <a:t>In </a:t>
            </a:r>
            <a:r>
              <a:rPr lang="en-US" b="1" dirty="0">
                <a:solidFill>
                  <a:srgbClr val="A3A70F"/>
                </a:solidFill>
              </a:rPr>
              <a:t>the last 48 hours, what </a:t>
            </a:r>
            <a:r>
              <a:rPr lang="en-US" b="1" dirty="0" smtClean="0">
                <a:solidFill>
                  <a:srgbClr val="A3A70F"/>
                </a:solidFill>
              </a:rPr>
              <a:t>kind </a:t>
            </a:r>
            <a:r>
              <a:rPr lang="en-US" b="1" dirty="0">
                <a:solidFill>
                  <a:srgbClr val="A3A70F"/>
                </a:solidFill>
              </a:rPr>
              <a:t>of anger </a:t>
            </a:r>
            <a:r>
              <a:rPr lang="en-US" b="1" dirty="0" smtClean="0">
                <a:solidFill>
                  <a:srgbClr val="A3A70F"/>
                </a:solidFill>
              </a:rPr>
              <a:t>invitations 	have you </a:t>
            </a:r>
            <a:r>
              <a:rPr lang="en-US" b="1" dirty="0">
                <a:solidFill>
                  <a:srgbClr val="A3A70F"/>
                </a:solidFill>
              </a:rPr>
              <a:t>gotten?  </a:t>
            </a:r>
            <a:endParaRPr lang="en-US" b="1" dirty="0" smtClean="0">
              <a:solidFill>
                <a:srgbClr val="A3A70F"/>
              </a:solidFill>
            </a:endParaRPr>
          </a:p>
          <a:p>
            <a:pPr marL="0" indent="0">
              <a:buNone/>
            </a:pPr>
            <a:endParaRPr lang="en-US" sz="1000" b="1" dirty="0" smtClean="0"/>
          </a:p>
          <a:p>
            <a:pPr marL="0" indent="0">
              <a:buNone/>
            </a:pPr>
            <a:r>
              <a:rPr lang="en-US" b="1" dirty="0" smtClean="0"/>
              <a:t>We </a:t>
            </a:r>
            <a:r>
              <a:rPr lang="en-US" b="1" dirty="0"/>
              <a:t>get dozens of anger invitations usually every day.  Most of us have trained ourselves not to ever </a:t>
            </a:r>
            <a:r>
              <a:rPr lang="en-US" b="1" dirty="0" smtClean="0"/>
              <a:t>notice </a:t>
            </a:r>
            <a:r>
              <a:rPr lang="en-US" b="1" dirty="0"/>
              <a:t>a lot of </a:t>
            </a:r>
            <a:r>
              <a:rPr lang="en-US" b="1" dirty="0" smtClean="0"/>
              <a:t>                      them</a:t>
            </a:r>
            <a:r>
              <a:rPr lang="en-US" b="1" dirty="0"/>
              <a:t>.  Which of them did you </a:t>
            </a:r>
            <a:r>
              <a:rPr lang="en-US" b="1" dirty="0" smtClean="0"/>
              <a:t>accept</a:t>
            </a:r>
            <a:r>
              <a:rPr lang="en-US" b="1" dirty="0"/>
              <a:t>?  </a:t>
            </a:r>
            <a:r>
              <a:rPr lang="en-US" b="1" dirty="0" smtClean="0"/>
              <a:t>Which                           kinds </a:t>
            </a:r>
            <a:r>
              <a:rPr lang="en-US" b="1" dirty="0"/>
              <a:t>of patterns did you observe.  </a:t>
            </a:r>
            <a:endParaRPr lang="en-US" b="1" dirty="0" smtClean="0"/>
          </a:p>
          <a:p>
            <a:pPr marL="0" indent="0">
              <a:buNone/>
            </a:pPr>
            <a:endParaRPr lang="en-US" b="1" dirty="0" smtClean="0"/>
          </a:p>
          <a:p>
            <a:pPr marL="0" indent="0">
              <a:buNone/>
            </a:pPr>
            <a:r>
              <a:rPr lang="en-US" b="1" i="1" dirty="0" smtClean="0">
                <a:solidFill>
                  <a:srgbClr val="CC6600"/>
                </a:solidFill>
              </a:rPr>
              <a:t>	When angry, count to ten before you speak.  </a:t>
            </a:r>
          </a:p>
          <a:p>
            <a:pPr marL="0" indent="0">
              <a:buNone/>
            </a:pPr>
            <a:r>
              <a:rPr lang="en-US" b="1" i="1" dirty="0" smtClean="0">
                <a:solidFill>
                  <a:srgbClr val="CC6600"/>
                </a:solidFill>
              </a:rPr>
              <a:t>	If very angry, count to one hundred.  </a:t>
            </a:r>
          </a:p>
          <a:p>
            <a:pPr marL="0" indent="0">
              <a:buNone/>
            </a:pPr>
            <a:r>
              <a:rPr lang="en-US" b="1" i="1" dirty="0" smtClean="0">
                <a:solidFill>
                  <a:schemeClr val="tx2"/>
                </a:solidFill>
              </a:rPr>
              <a:t>			          </a:t>
            </a:r>
            <a:r>
              <a:rPr lang="en-US" b="1" i="1" dirty="0" smtClean="0">
                <a:solidFill>
                  <a:srgbClr val="A3A70F"/>
                </a:solidFill>
              </a:rPr>
              <a:t>Thomas Jefferson</a:t>
            </a:r>
            <a:endParaRPr lang="en-US" b="1" i="1" u="sng" dirty="0">
              <a:solidFill>
                <a:srgbClr val="A3A70F"/>
              </a:solidFill>
              <a:hlinkClick r:id="rId3" tooltip="view quote"/>
            </a:endParaRPr>
          </a:p>
          <a:p>
            <a:pPr marL="0" indent="0">
              <a:buNone/>
            </a:pPr>
            <a:endParaRPr lang="en-US" u="sng" dirty="0">
              <a:solidFill>
                <a:schemeClr val="tx2"/>
              </a:solidFill>
            </a:endParaRPr>
          </a:p>
          <a:p>
            <a:endParaRPr lang="en-US" dirty="0"/>
          </a:p>
          <a:p>
            <a:pPr marL="0" indent="0">
              <a:buNone/>
            </a:pPr>
            <a:endParaRPr lang="en-US" dirty="0"/>
          </a:p>
        </p:txBody>
      </p:sp>
      <p:sp>
        <p:nvSpPr>
          <p:cNvPr id="3" name="Title 2"/>
          <p:cNvSpPr>
            <a:spLocks noGrp="1"/>
          </p:cNvSpPr>
          <p:nvPr>
            <p:ph type="title"/>
          </p:nvPr>
        </p:nvSpPr>
        <p:spPr>
          <a:xfrm>
            <a:off x="685800" y="463475"/>
            <a:ext cx="7756263" cy="1054250"/>
          </a:xfrm>
        </p:spPr>
        <p:txBody>
          <a:bodyPr/>
          <a:lstStyle/>
          <a:p>
            <a:r>
              <a:rPr lang="en-US" dirty="0" smtClean="0">
                <a:solidFill>
                  <a:schemeClr val="accent2">
                    <a:lumMod val="50000"/>
                  </a:schemeClr>
                </a:solidFill>
              </a:rPr>
              <a:t>	  </a:t>
            </a:r>
            <a:r>
              <a:rPr lang="en-US" sz="4400" dirty="0" smtClean="0">
                <a:solidFill>
                  <a:schemeClr val="tx1"/>
                </a:solidFill>
              </a:rPr>
              <a:t>The </a:t>
            </a:r>
            <a:r>
              <a:rPr lang="en-US" sz="4400" dirty="0">
                <a:solidFill>
                  <a:schemeClr val="tx1"/>
                </a:solidFill>
              </a:rPr>
              <a:t>Angry Mind</a:t>
            </a:r>
          </a:p>
        </p:txBody>
      </p:sp>
      <p:pic>
        <p:nvPicPr>
          <p:cNvPr id="3074" name="Picture 2" descr="C:\Users\Stevenson\AppData\Local\Microsoft\Windows\Temporary Internet Files\Content.IE5\0057SZR6\MP90040978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819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Stevenson\AppData\Local\Microsoft\Windows\Temporary Internet Files\Content.IE5\0057SZR6\MP90040231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4038600"/>
            <a:ext cx="2362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9364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2209800"/>
            <a:ext cx="6172201" cy="4648200"/>
          </a:xfrm>
        </p:spPr>
        <p:txBody>
          <a:bodyPr>
            <a:normAutofit fontScale="55000" lnSpcReduction="20000"/>
          </a:bodyPr>
          <a:lstStyle/>
          <a:p>
            <a:pPr marL="0" indent="0">
              <a:buNone/>
            </a:pPr>
            <a:r>
              <a:rPr lang="en-US" sz="4600" b="1" i="1" dirty="0" smtClean="0">
                <a:solidFill>
                  <a:schemeClr val="tx1"/>
                </a:solidFill>
              </a:rPr>
              <a:t>        </a:t>
            </a:r>
            <a:r>
              <a:rPr lang="en-US" sz="4600" b="1" i="1" dirty="0" smtClean="0">
                <a:solidFill>
                  <a:srgbClr val="BE412C"/>
                </a:solidFill>
              </a:rPr>
              <a:t>“</a:t>
            </a:r>
            <a:r>
              <a:rPr lang="en-US" sz="4600" b="1" i="1" dirty="0">
                <a:solidFill>
                  <a:srgbClr val="BE412C"/>
                </a:solidFill>
              </a:rPr>
              <a:t>Roots and Tree” </a:t>
            </a:r>
            <a:r>
              <a:rPr lang="en-US" sz="4600" b="1" i="1" dirty="0" smtClean="0">
                <a:solidFill>
                  <a:srgbClr val="BE412C"/>
                </a:solidFill>
              </a:rPr>
              <a:t>Concept </a:t>
            </a:r>
            <a:r>
              <a:rPr lang="en-US" sz="4600" b="1" i="1" dirty="0">
                <a:solidFill>
                  <a:srgbClr val="BE412C"/>
                </a:solidFill>
              </a:rPr>
              <a:t>of </a:t>
            </a:r>
            <a:r>
              <a:rPr lang="en-US" sz="4600" b="1" i="1" dirty="0" smtClean="0">
                <a:solidFill>
                  <a:srgbClr val="BE412C"/>
                </a:solidFill>
              </a:rPr>
              <a:t>Anger  </a:t>
            </a:r>
            <a:endParaRPr lang="en-US" sz="4600" b="1" i="1" dirty="0">
              <a:solidFill>
                <a:srgbClr val="BE412C"/>
              </a:solidFill>
            </a:endParaRPr>
          </a:p>
          <a:p>
            <a:pPr marL="0" indent="0" algn="ctr">
              <a:buNone/>
            </a:pPr>
            <a:endParaRPr lang="en-US" sz="1800" b="1" i="1" dirty="0">
              <a:solidFill>
                <a:schemeClr val="tx1"/>
              </a:solidFill>
            </a:endParaRPr>
          </a:p>
          <a:p>
            <a:r>
              <a:rPr lang="en-US" sz="4000" dirty="0" smtClean="0"/>
              <a:t>What </a:t>
            </a:r>
            <a:r>
              <a:rPr lang="en-US" sz="4000" dirty="0"/>
              <a:t>do you see as helpful in thinking about anger in terms of “roots and tree” with pain and fear?</a:t>
            </a:r>
          </a:p>
          <a:p>
            <a:pPr marL="0" indent="0">
              <a:buNone/>
            </a:pPr>
            <a:endParaRPr lang="en-US" sz="2100" b="1" dirty="0" smtClean="0">
              <a:solidFill>
                <a:schemeClr val="tx1"/>
              </a:solidFill>
            </a:endParaRPr>
          </a:p>
          <a:p>
            <a:pPr marL="0" indent="0">
              <a:buNone/>
            </a:pPr>
            <a:r>
              <a:rPr lang="en-US" sz="4200" b="1" dirty="0" smtClean="0">
                <a:solidFill>
                  <a:schemeClr val="tx1"/>
                </a:solidFill>
              </a:rPr>
              <a:t>Awareness Factors</a:t>
            </a:r>
          </a:p>
          <a:p>
            <a:pPr lvl="1"/>
            <a:r>
              <a:rPr lang="en-US" sz="3400" dirty="0" smtClean="0">
                <a:solidFill>
                  <a:schemeClr val="tx1"/>
                </a:solidFill>
              </a:rPr>
              <a:t>Surroundings </a:t>
            </a:r>
            <a:r>
              <a:rPr lang="en-US" sz="3400" dirty="0">
                <a:solidFill>
                  <a:schemeClr val="tx1"/>
                </a:solidFill>
              </a:rPr>
              <a:t>or </a:t>
            </a:r>
            <a:r>
              <a:rPr lang="en-US" sz="3400" dirty="0" smtClean="0">
                <a:solidFill>
                  <a:schemeClr val="tx1"/>
                </a:solidFill>
              </a:rPr>
              <a:t>environment </a:t>
            </a:r>
          </a:p>
          <a:p>
            <a:pPr lvl="1"/>
            <a:r>
              <a:rPr lang="en-US" sz="3400" dirty="0" smtClean="0">
                <a:solidFill>
                  <a:schemeClr val="tx1"/>
                </a:solidFill>
              </a:rPr>
              <a:t>Personal health</a:t>
            </a:r>
          </a:p>
          <a:p>
            <a:pPr lvl="1"/>
            <a:r>
              <a:rPr lang="en-US" sz="3400" dirty="0" smtClean="0">
                <a:solidFill>
                  <a:schemeClr val="tx1"/>
                </a:solidFill>
              </a:rPr>
              <a:t>Attitudes </a:t>
            </a:r>
            <a:r>
              <a:rPr lang="en-US" sz="3400" dirty="0">
                <a:solidFill>
                  <a:schemeClr val="tx1"/>
                </a:solidFill>
              </a:rPr>
              <a:t>and </a:t>
            </a:r>
            <a:r>
              <a:rPr lang="en-US" sz="3400" dirty="0" smtClean="0">
                <a:solidFill>
                  <a:schemeClr val="tx1"/>
                </a:solidFill>
              </a:rPr>
              <a:t>expectations</a:t>
            </a:r>
          </a:p>
          <a:p>
            <a:pPr marL="0" indent="0">
              <a:buNone/>
            </a:pPr>
            <a:r>
              <a:rPr lang="en-US" sz="3400" dirty="0" smtClean="0">
                <a:solidFill>
                  <a:schemeClr val="tx1"/>
                </a:solidFill>
              </a:rPr>
              <a:t>When </a:t>
            </a:r>
            <a:r>
              <a:rPr lang="en-US" sz="3400" dirty="0">
                <a:solidFill>
                  <a:schemeClr val="tx1"/>
                </a:solidFill>
              </a:rPr>
              <a:t>we expect things to </a:t>
            </a:r>
            <a:r>
              <a:rPr lang="en-US" sz="3400" dirty="0" smtClean="0">
                <a:solidFill>
                  <a:schemeClr val="tx1"/>
                </a:solidFill>
              </a:rPr>
              <a:t>be just</a:t>
            </a:r>
            <a:r>
              <a:rPr lang="en-US" sz="3400" dirty="0">
                <a:solidFill>
                  <a:schemeClr val="tx1"/>
                </a:solidFill>
              </a:rPr>
              <a:t>, </a:t>
            </a:r>
            <a:r>
              <a:rPr lang="en-US" sz="3400" dirty="0" smtClean="0">
                <a:solidFill>
                  <a:schemeClr val="tx1"/>
                </a:solidFill>
              </a:rPr>
              <a:t>fair</a:t>
            </a:r>
            <a:r>
              <a:rPr lang="en-US" sz="3400" dirty="0">
                <a:solidFill>
                  <a:schemeClr val="tx1"/>
                </a:solidFill>
              </a:rPr>
              <a:t>, </a:t>
            </a:r>
            <a:r>
              <a:rPr lang="en-US" sz="3400" dirty="0" smtClean="0">
                <a:solidFill>
                  <a:schemeClr val="tx1"/>
                </a:solidFill>
              </a:rPr>
              <a:t>honest in </a:t>
            </a:r>
            <a:r>
              <a:rPr lang="en-US" sz="3400" dirty="0">
                <a:solidFill>
                  <a:schemeClr val="tx1"/>
                </a:solidFill>
              </a:rPr>
              <a:t>a </a:t>
            </a:r>
            <a:r>
              <a:rPr lang="en-US" sz="3400" dirty="0" smtClean="0">
                <a:solidFill>
                  <a:schemeClr val="tx1"/>
                </a:solidFill>
              </a:rPr>
              <a:t>world </a:t>
            </a:r>
            <a:r>
              <a:rPr lang="en-US" sz="3400" dirty="0">
                <a:solidFill>
                  <a:schemeClr val="tx1"/>
                </a:solidFill>
              </a:rPr>
              <a:t>that is frequently unpredictable, </a:t>
            </a:r>
            <a:r>
              <a:rPr lang="en-US" sz="3400" dirty="0" smtClean="0">
                <a:solidFill>
                  <a:schemeClr val="tx1"/>
                </a:solidFill>
              </a:rPr>
              <a:t>unjust</a:t>
            </a:r>
            <a:r>
              <a:rPr lang="en-US" sz="3400" dirty="0">
                <a:solidFill>
                  <a:schemeClr val="tx1"/>
                </a:solidFill>
              </a:rPr>
              <a:t>, unfair, </a:t>
            </a:r>
            <a:r>
              <a:rPr lang="en-US" sz="3400" dirty="0" smtClean="0">
                <a:solidFill>
                  <a:schemeClr val="tx1"/>
                </a:solidFill>
              </a:rPr>
              <a:t>and </a:t>
            </a:r>
            <a:r>
              <a:rPr lang="en-US" sz="3400" dirty="0">
                <a:solidFill>
                  <a:schemeClr val="tx1"/>
                </a:solidFill>
              </a:rPr>
              <a:t>harsh, then we set ourselves up for </a:t>
            </a:r>
            <a:r>
              <a:rPr lang="en-US" sz="3400" dirty="0" smtClean="0">
                <a:solidFill>
                  <a:schemeClr val="tx1"/>
                </a:solidFill>
              </a:rPr>
              <a:t>frustration</a:t>
            </a:r>
            <a:r>
              <a:rPr lang="en-US" sz="3400" dirty="0">
                <a:solidFill>
                  <a:schemeClr val="tx1"/>
                </a:solidFill>
              </a:rPr>
              <a:t>.  </a:t>
            </a:r>
            <a:r>
              <a:rPr lang="en-US" sz="3400" dirty="0" smtClean="0">
                <a:solidFill>
                  <a:schemeClr val="tx1"/>
                </a:solidFill>
              </a:rPr>
              <a:t>Do </a:t>
            </a:r>
            <a:r>
              <a:rPr lang="en-US" sz="3400" dirty="0">
                <a:solidFill>
                  <a:schemeClr val="tx1"/>
                </a:solidFill>
              </a:rPr>
              <a:t>you insist the world should abide by </a:t>
            </a:r>
            <a:r>
              <a:rPr lang="en-US" sz="3400" dirty="0" smtClean="0">
                <a:solidFill>
                  <a:schemeClr val="tx1"/>
                </a:solidFill>
              </a:rPr>
              <a:t>rules </a:t>
            </a:r>
            <a:r>
              <a:rPr lang="en-US" sz="3400" dirty="0">
                <a:solidFill>
                  <a:schemeClr val="tx1"/>
                </a:solidFill>
              </a:rPr>
              <a:t>of fairness, justice, and “doing things right?” </a:t>
            </a:r>
            <a:r>
              <a:rPr lang="en-US" sz="3400" dirty="0" smtClean="0">
                <a:solidFill>
                  <a:schemeClr val="tx1"/>
                </a:solidFill>
              </a:rPr>
              <a:t>Do you expect you will always </a:t>
            </a:r>
            <a:r>
              <a:rPr lang="en-US" sz="3400" dirty="0">
                <a:solidFill>
                  <a:schemeClr val="tx1"/>
                </a:solidFill>
              </a:rPr>
              <a:t>“win” or have things your way? </a:t>
            </a:r>
            <a:endParaRPr lang="en-US" sz="3400" dirty="0" smtClean="0">
              <a:solidFill>
                <a:schemeClr val="tx1"/>
              </a:solidFill>
            </a:endParaRPr>
          </a:p>
          <a:p>
            <a:pPr marL="0" indent="0">
              <a:buNone/>
            </a:pPr>
            <a:endParaRPr lang="en-US" sz="1700" dirty="0">
              <a:solidFill>
                <a:schemeClr val="tx1"/>
              </a:solidFill>
            </a:endParaRPr>
          </a:p>
          <a:p>
            <a:pPr marL="0" indent="0" algn="l">
              <a:buNone/>
            </a:pPr>
            <a:endParaRPr lang="en-US" sz="2100" dirty="0" smtClean="0">
              <a:solidFill>
                <a:schemeClr val="tx2"/>
              </a:solidFill>
            </a:endParaRPr>
          </a:p>
        </p:txBody>
      </p:sp>
      <p:sp>
        <p:nvSpPr>
          <p:cNvPr id="3" name="Title 2"/>
          <p:cNvSpPr>
            <a:spLocks noGrp="1"/>
          </p:cNvSpPr>
          <p:nvPr>
            <p:ph type="title"/>
          </p:nvPr>
        </p:nvSpPr>
        <p:spPr>
          <a:xfrm>
            <a:off x="688490" y="304800"/>
            <a:ext cx="7756263" cy="1219200"/>
          </a:xfrm>
        </p:spPr>
        <p:txBody>
          <a:bodyPr/>
          <a:lstStyle/>
          <a:p>
            <a:pPr algn="l"/>
            <a:r>
              <a:rPr lang="en-US" sz="4400" dirty="0" smtClean="0"/>
              <a:t>     	    </a:t>
            </a:r>
            <a:r>
              <a:rPr lang="en-US" sz="4400" dirty="0" smtClean="0">
                <a:solidFill>
                  <a:schemeClr val="tx1"/>
                </a:solidFill>
              </a:rPr>
              <a:t>The </a:t>
            </a:r>
            <a:r>
              <a:rPr lang="en-US" sz="4400" dirty="0">
                <a:solidFill>
                  <a:schemeClr val="tx1"/>
                </a:solidFill>
              </a:rPr>
              <a:t>Angry </a:t>
            </a:r>
            <a:r>
              <a:rPr lang="en-US" sz="4400" dirty="0" smtClean="0">
                <a:solidFill>
                  <a:schemeClr val="tx1"/>
                </a:solidFill>
              </a:rPr>
              <a:t>Mind</a:t>
            </a:r>
            <a:endParaRPr lang="en-US" sz="4400" dirty="0">
              <a:solidFill>
                <a:schemeClr val="tx1"/>
              </a:solidFill>
            </a:endParaRPr>
          </a:p>
        </p:txBody>
      </p:sp>
      <p:pic>
        <p:nvPicPr>
          <p:cNvPr id="3076" name="Picture 4" descr="C:\Users\Stevenson\AppData\Local\Microsoft\Windows\Temporary Internet Files\Content.IE5\S6VN3OM6\MP90044908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06525"/>
            <a:ext cx="2590800" cy="545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726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248347"/>
            <a:ext cx="7897905" cy="4609653"/>
          </a:xfrm>
        </p:spPr>
        <p:txBody>
          <a:bodyPr>
            <a:normAutofit fontScale="77500" lnSpcReduction="20000"/>
          </a:bodyPr>
          <a:lstStyle/>
          <a:p>
            <a:pPr marL="0" indent="0" algn="ctr">
              <a:buNone/>
            </a:pPr>
            <a:r>
              <a:rPr lang="en-US" sz="3100" b="1" dirty="0"/>
              <a:t>Why do we have </a:t>
            </a:r>
            <a:r>
              <a:rPr lang="en-US" sz="3100" b="1" dirty="0" smtClean="0"/>
              <a:t>brains?</a:t>
            </a:r>
          </a:p>
          <a:p>
            <a:pPr marL="0" indent="0" algn="ctr">
              <a:buNone/>
            </a:pPr>
            <a:r>
              <a:rPr lang="en-US" sz="2600" dirty="0" smtClean="0"/>
              <a:t>To survive…to </a:t>
            </a:r>
            <a:r>
              <a:rPr lang="en-US" sz="2600" dirty="0"/>
              <a:t>help you live longer and survive in a dangerous world.  </a:t>
            </a:r>
          </a:p>
          <a:p>
            <a:pPr marL="0" indent="0">
              <a:buNone/>
            </a:pPr>
            <a:endParaRPr lang="en-US" sz="1100" dirty="0" smtClean="0"/>
          </a:p>
          <a:p>
            <a:pPr marL="0" indent="0">
              <a:buNone/>
            </a:pPr>
            <a:r>
              <a:rPr lang="en-US" sz="2300" dirty="0" smtClean="0"/>
              <a:t>Physical </a:t>
            </a:r>
            <a:r>
              <a:rPr lang="en-US" sz="2300" dirty="0"/>
              <a:t>and Psychological Safety:  If you are not safe you’re not going to change.  </a:t>
            </a:r>
            <a:endParaRPr lang="en-US" sz="2300" dirty="0" smtClean="0"/>
          </a:p>
          <a:p>
            <a:pPr marL="0" indent="0">
              <a:buNone/>
            </a:pPr>
            <a:endParaRPr lang="en-US" sz="1100" dirty="0"/>
          </a:p>
          <a:p>
            <a:pPr marL="0" indent="0">
              <a:buNone/>
            </a:pPr>
            <a:r>
              <a:rPr lang="en-US" sz="2300" dirty="0" smtClean="0"/>
              <a:t>What is the threat that endangers them?  </a:t>
            </a:r>
            <a:r>
              <a:rPr lang="en-US" sz="2300" dirty="0"/>
              <a:t>What is happening in the individual’s brain that makes them feel unsafe?  </a:t>
            </a:r>
            <a:endParaRPr lang="en-US" sz="2300" dirty="0" smtClean="0"/>
          </a:p>
          <a:p>
            <a:pPr marL="0" indent="0">
              <a:buNone/>
            </a:pPr>
            <a:endParaRPr lang="en-US" sz="1000" dirty="0"/>
          </a:p>
          <a:p>
            <a:pPr algn="ctr"/>
            <a:r>
              <a:rPr lang="en-US" sz="2900" b="1" dirty="0"/>
              <a:t>SAFETY is the best anger inhibiter.</a:t>
            </a:r>
          </a:p>
          <a:p>
            <a:pPr marL="0" indent="0" algn="ctr">
              <a:buNone/>
            </a:pPr>
            <a:endParaRPr lang="en-US" sz="1000" dirty="0"/>
          </a:p>
          <a:p>
            <a:pPr marL="0" indent="0">
              <a:buNone/>
            </a:pPr>
            <a:r>
              <a:rPr lang="en-US" dirty="0" smtClean="0"/>
              <a:t>	</a:t>
            </a:r>
            <a:r>
              <a:rPr lang="en-US" sz="2100" dirty="0" smtClean="0"/>
              <a:t>     People </a:t>
            </a:r>
            <a:r>
              <a:rPr lang="en-US" sz="2100" dirty="0"/>
              <a:t>with </a:t>
            </a:r>
            <a:r>
              <a:rPr lang="en-US" sz="2100" dirty="0" smtClean="0"/>
              <a:t>angry </a:t>
            </a:r>
            <a:r>
              <a:rPr lang="en-US" sz="2100" dirty="0"/>
              <a:t>brains are very inaccurate appraisers of </a:t>
            </a:r>
            <a:r>
              <a:rPr lang="en-US" sz="2100" dirty="0" smtClean="0"/>
              <a:t>reality.  </a:t>
            </a:r>
            <a:r>
              <a:rPr lang="en-US" sz="2100" dirty="0"/>
              <a:t>Dr. </a:t>
            </a:r>
            <a:r>
              <a:rPr lang="en-US" sz="2100" dirty="0" smtClean="0"/>
              <a:t>	     Daniel </a:t>
            </a:r>
            <a:r>
              <a:rPr lang="en-US" sz="2100" dirty="0"/>
              <a:t>Amen says that your Brain </a:t>
            </a:r>
            <a:r>
              <a:rPr lang="en-US" sz="2100" dirty="0" smtClean="0"/>
              <a:t>lies </a:t>
            </a:r>
            <a:r>
              <a:rPr lang="en-US" sz="2100" dirty="0"/>
              <a:t>to </a:t>
            </a:r>
            <a:r>
              <a:rPr lang="en-US" sz="2100" dirty="0" smtClean="0"/>
              <a:t>you </a:t>
            </a:r>
            <a:r>
              <a:rPr lang="en-US" sz="2100" dirty="0"/>
              <a:t>all </a:t>
            </a:r>
            <a:r>
              <a:rPr lang="en-US" sz="2100" dirty="0" smtClean="0"/>
              <a:t>the time</a:t>
            </a:r>
            <a:r>
              <a:rPr lang="en-US" sz="2100" dirty="0"/>
              <a:t>. </a:t>
            </a:r>
            <a:r>
              <a:rPr lang="en-US" sz="2100" dirty="0" smtClean="0"/>
              <a:t> You should 	     not </a:t>
            </a:r>
            <a:r>
              <a:rPr lang="en-US" sz="2100" dirty="0"/>
              <a:t>always trust </a:t>
            </a:r>
            <a:r>
              <a:rPr lang="en-US" sz="2100" dirty="0" smtClean="0"/>
              <a:t>your mind.  </a:t>
            </a:r>
            <a:r>
              <a:rPr lang="en-US" sz="2100" dirty="0"/>
              <a:t>It </a:t>
            </a:r>
            <a:r>
              <a:rPr lang="en-US" sz="2100" dirty="0" smtClean="0"/>
              <a:t>is </a:t>
            </a:r>
            <a:r>
              <a:rPr lang="en-US" sz="2100" dirty="0"/>
              <a:t>designed for your </a:t>
            </a:r>
            <a:r>
              <a:rPr lang="en-US" sz="2100" dirty="0" smtClean="0"/>
              <a:t>survival</a:t>
            </a:r>
            <a:r>
              <a:rPr lang="en-US" sz="2100" dirty="0"/>
              <a:t>.</a:t>
            </a:r>
          </a:p>
          <a:p>
            <a:pPr marL="1188720" lvl="3" indent="0">
              <a:buNone/>
            </a:pPr>
            <a:endParaRPr lang="en-US" sz="1100" dirty="0" smtClean="0"/>
          </a:p>
          <a:p>
            <a:pPr marL="1188720" lvl="3" indent="0">
              <a:buNone/>
            </a:pPr>
            <a:r>
              <a:rPr lang="en-US" sz="2100" dirty="0" smtClean="0"/>
              <a:t>When </a:t>
            </a:r>
            <a:r>
              <a:rPr lang="en-US" sz="2100" dirty="0"/>
              <a:t>we look at photo album, we look at certain photos more frequently so when we open the album it goes to our favorites.  It is not neutral.  If you are chronically angry it is going to look at the angry </a:t>
            </a:r>
            <a:r>
              <a:rPr lang="en-US" sz="2100" dirty="0" smtClean="0"/>
              <a:t>photos.</a:t>
            </a:r>
            <a:endParaRPr lang="en-US" sz="2100" dirty="0"/>
          </a:p>
          <a:p>
            <a:pPr marL="0" indent="0">
              <a:buNone/>
            </a:pPr>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pPr algn="l"/>
            <a:r>
              <a:rPr lang="en-US" dirty="0" smtClean="0">
                <a:solidFill>
                  <a:schemeClr val="accent2">
                    <a:lumMod val="50000"/>
                  </a:schemeClr>
                </a:solidFill>
              </a:rPr>
              <a:t>     </a:t>
            </a:r>
            <a:r>
              <a:rPr lang="en-US" sz="4400" dirty="0" smtClean="0">
                <a:solidFill>
                  <a:schemeClr val="tx1"/>
                </a:solidFill>
              </a:rPr>
              <a:t>The </a:t>
            </a:r>
            <a:r>
              <a:rPr lang="en-US" sz="4400" dirty="0">
                <a:solidFill>
                  <a:schemeClr val="tx1"/>
                </a:solidFill>
              </a:rPr>
              <a:t>Angry Mind</a:t>
            </a:r>
          </a:p>
        </p:txBody>
      </p:sp>
      <p:pic>
        <p:nvPicPr>
          <p:cNvPr id="6149" name="Picture 5" descr="C:\Users\Stevenson\AppData\Local\Microsoft\Windows\Temporary Internet Files\Content.IE5\96TL9GAI\MP90043100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76200"/>
            <a:ext cx="2667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Stevenson\AppData\Local\Microsoft\Windows\Temporary Internet Files\Content.IE5\VKSWHTS2\MP90038649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28187"/>
            <a:ext cx="1676400" cy="222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0439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248347"/>
            <a:ext cx="7924799" cy="4304853"/>
          </a:xfrm>
        </p:spPr>
        <p:txBody>
          <a:bodyPr>
            <a:normAutofit fontScale="47500" lnSpcReduction="20000"/>
          </a:bodyPr>
          <a:lstStyle/>
          <a:p>
            <a:endParaRPr lang="en-US" b="1" dirty="0" smtClean="0"/>
          </a:p>
          <a:p>
            <a:endParaRPr lang="en-US" b="1" dirty="0" smtClean="0"/>
          </a:p>
          <a:p>
            <a:pPr>
              <a:buNone/>
            </a:pPr>
            <a:endParaRPr lang="en-US" sz="1700" b="1" dirty="0" smtClean="0"/>
          </a:p>
          <a:p>
            <a:pPr>
              <a:buNone/>
            </a:pPr>
            <a:r>
              <a:rPr lang="en-US" sz="3400" b="1" dirty="0" smtClean="0"/>
              <a:t>     *</a:t>
            </a:r>
            <a:r>
              <a:rPr lang="en-US" sz="3400" dirty="0" smtClean="0"/>
              <a:t>Evidence-Based Program	    *Latest Research      *Clinically Proven Practices	</a:t>
            </a:r>
          </a:p>
          <a:p>
            <a:pPr>
              <a:buNone/>
            </a:pPr>
            <a:endParaRPr lang="en-US" sz="2900" dirty="0" smtClean="0"/>
          </a:p>
          <a:p>
            <a:pPr>
              <a:buNone/>
            </a:pPr>
            <a:r>
              <a:rPr lang="en-US" sz="3800" b="1" dirty="0" smtClean="0">
                <a:solidFill>
                  <a:schemeClr val="tx2"/>
                </a:solidFill>
              </a:rPr>
              <a:t>Program Summary	</a:t>
            </a:r>
            <a:endParaRPr lang="en-US" sz="3800" dirty="0" smtClean="0">
              <a:solidFill>
                <a:schemeClr val="tx2"/>
              </a:solidFill>
            </a:endParaRPr>
          </a:p>
          <a:p>
            <a:pPr>
              <a:buNone/>
            </a:pPr>
            <a:endParaRPr lang="en-US" sz="800" dirty="0" smtClean="0"/>
          </a:p>
          <a:p>
            <a:r>
              <a:rPr lang="en-US" sz="3200" dirty="0" smtClean="0"/>
              <a:t>understand the nature of their anger, the role of communication and assertiveness in their lives, brain functioning, stress-related symptoms, and the role of consequences</a:t>
            </a:r>
          </a:p>
          <a:p>
            <a:r>
              <a:rPr lang="en-US" sz="3200" dirty="0" smtClean="0"/>
              <a:t>identifying the role of triggering thoughts, shame and narcissism, &amp; challenge cognitive distortions </a:t>
            </a:r>
          </a:p>
          <a:p>
            <a:pPr>
              <a:buNone/>
            </a:pPr>
            <a:r>
              <a:rPr lang="en-US" sz="2900" dirty="0" smtClean="0"/>
              <a:t> </a:t>
            </a:r>
            <a:endParaRPr lang="en-US" sz="1700" dirty="0" smtClean="0"/>
          </a:p>
          <a:p>
            <a:pPr>
              <a:buNone/>
            </a:pPr>
            <a:r>
              <a:rPr lang="en-US" sz="3800" b="1" dirty="0" smtClean="0">
                <a:solidFill>
                  <a:schemeClr val="tx2"/>
                </a:solidFill>
              </a:rPr>
              <a:t>Twelve Modules Topics</a:t>
            </a:r>
          </a:p>
          <a:p>
            <a:pPr>
              <a:buNone/>
            </a:pPr>
            <a:endParaRPr lang="en-US" sz="800" dirty="0" smtClean="0"/>
          </a:p>
          <a:p>
            <a:pPr>
              <a:buNone/>
            </a:pPr>
            <a:r>
              <a:rPr lang="en-US" sz="2900" b="1" dirty="0" smtClean="0"/>
              <a:t>	</a:t>
            </a:r>
            <a:r>
              <a:rPr lang="en-US" sz="3200" b="1" dirty="0" smtClean="0"/>
              <a:t>*</a:t>
            </a:r>
            <a:r>
              <a:rPr lang="en-US" sz="3200" dirty="0" smtClean="0"/>
              <a:t>Brain Development Reactions  	*Conscious Awareness of Shame/Trauma</a:t>
            </a:r>
          </a:p>
          <a:p>
            <a:pPr>
              <a:buNone/>
            </a:pPr>
            <a:r>
              <a:rPr lang="en-US" sz="3200" dirty="0" smtClean="0"/>
              <a:t>	*Altering Dysfunctional Thinking	*Development of Empathy</a:t>
            </a:r>
          </a:p>
          <a:p>
            <a:pPr>
              <a:buNone/>
            </a:pPr>
            <a:r>
              <a:rPr lang="en-US" sz="3200" dirty="0" smtClean="0"/>
              <a:t>	*Conflict Management		*Assertiveness Training</a:t>
            </a:r>
          </a:p>
          <a:p>
            <a:pPr>
              <a:buNone/>
            </a:pPr>
            <a:r>
              <a:rPr lang="en-US" sz="3200" dirty="0" smtClean="0"/>
              <a:t>	*Cognitive Restructuring 	    	*Practical Solutions Development</a:t>
            </a:r>
          </a:p>
          <a:p>
            <a:pPr>
              <a:buNone/>
            </a:pPr>
            <a:r>
              <a:rPr lang="en-US" sz="3200" dirty="0" smtClean="0"/>
              <a:t>	*Stress Reduction Techniques	*Principles of Humanity/Competence</a:t>
            </a:r>
            <a:r>
              <a:rPr lang="en-US" sz="2900" b="1" dirty="0" smtClean="0"/>
              <a:t>	</a:t>
            </a:r>
            <a:endParaRPr lang="en-US" sz="2900" dirty="0" smtClean="0"/>
          </a:p>
          <a:p>
            <a:endParaRPr lang="en-US" dirty="0" smtClean="0"/>
          </a:p>
          <a:p>
            <a:endParaRPr lang="en-US" dirty="0"/>
          </a:p>
        </p:txBody>
      </p:sp>
      <p:sp>
        <p:nvSpPr>
          <p:cNvPr id="3" name="Title 2"/>
          <p:cNvSpPr>
            <a:spLocks noGrp="1"/>
          </p:cNvSpPr>
          <p:nvPr>
            <p:ph type="title"/>
          </p:nvPr>
        </p:nvSpPr>
        <p:spPr>
          <a:xfrm>
            <a:off x="688490" y="152400"/>
            <a:ext cx="7756263" cy="1472006"/>
          </a:xfrm>
        </p:spPr>
        <p:txBody>
          <a:bodyPr/>
          <a:lstStyle/>
          <a:p>
            <a:r>
              <a:rPr lang="en-US" sz="4400" dirty="0" smtClean="0"/>
              <a:t>Anger Response Program</a:t>
            </a:r>
            <a:endParaRPr lang="en-US" sz="4400" dirty="0"/>
          </a:p>
        </p:txBody>
      </p:sp>
      <p:pic>
        <p:nvPicPr>
          <p:cNvPr id="1026" name="Picture 1" descr="C:\Documents and Settings\Elise\Local Settings\Temporary Internet Files\Content.IE5\TF9VPPLO\MP900432712[1].jpg"/>
          <p:cNvPicPr>
            <a:picLocks noChangeAspect="1" noChangeArrowheads="1"/>
          </p:cNvPicPr>
          <p:nvPr/>
        </p:nvPicPr>
        <p:blipFill>
          <a:blip r:embed="rId3" cstate="print"/>
          <a:srcRect/>
          <a:stretch>
            <a:fillRect/>
          </a:stretch>
        </p:blipFill>
        <p:spPr bwMode="auto">
          <a:xfrm>
            <a:off x="2895600" y="1295400"/>
            <a:ext cx="3276600" cy="1295400"/>
          </a:xfrm>
          <a:prstGeom prst="rect">
            <a:avLst/>
          </a:prstGeom>
          <a:noFill/>
          <a:ln w="9525">
            <a:noFill/>
            <a:miter lim="800000"/>
            <a:headEnd/>
            <a:tailEnd/>
          </a:ln>
        </p:spPr>
      </p:pic>
    </p:spTree>
    <p:extLst>
      <p:ext uri="{BB962C8B-B14F-4D97-AF65-F5344CB8AC3E}">
        <p14:creationId xmlns:p14="http://schemas.microsoft.com/office/powerpoint/2010/main" val="3805409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33600"/>
            <a:ext cx="8355105" cy="4267200"/>
          </a:xfrm>
        </p:spPr>
        <p:txBody>
          <a:bodyPr>
            <a:normAutofit fontScale="25000" lnSpcReduction="20000"/>
          </a:bodyPr>
          <a:lstStyle/>
          <a:p>
            <a:pPr marL="0" indent="0">
              <a:buNone/>
            </a:pPr>
            <a:r>
              <a:rPr lang="en-US" sz="6400" b="1" dirty="0">
                <a:solidFill>
                  <a:schemeClr val="tx1"/>
                </a:solidFill>
              </a:rPr>
              <a:t>3 Main Ingredients to Anger:</a:t>
            </a:r>
            <a:endParaRPr lang="en-US" sz="6400" dirty="0">
              <a:solidFill>
                <a:schemeClr val="tx1"/>
              </a:solidFill>
            </a:endParaRPr>
          </a:p>
          <a:p>
            <a:pPr lvl="1"/>
            <a:r>
              <a:rPr lang="en-US" sz="6400" dirty="0">
                <a:solidFill>
                  <a:schemeClr val="tx1"/>
                </a:solidFill>
              </a:rPr>
              <a:t>Anger-eliciting stimulus (external/internal</a:t>
            </a:r>
            <a:r>
              <a:rPr lang="en-US" sz="6400" dirty="0" smtClean="0">
                <a:solidFill>
                  <a:schemeClr val="tx1"/>
                </a:solidFill>
              </a:rPr>
              <a:t>): trigger to the emotional arousal</a:t>
            </a:r>
            <a:endParaRPr lang="en-US" sz="6400" dirty="0">
              <a:solidFill>
                <a:schemeClr val="tx1"/>
              </a:solidFill>
            </a:endParaRPr>
          </a:p>
          <a:p>
            <a:pPr lvl="1"/>
            <a:r>
              <a:rPr lang="en-US" sz="6400" dirty="0">
                <a:solidFill>
                  <a:schemeClr val="tx1"/>
                </a:solidFill>
              </a:rPr>
              <a:t>Pre-anger </a:t>
            </a:r>
            <a:r>
              <a:rPr lang="en-US" sz="6400" dirty="0" smtClean="0">
                <a:solidFill>
                  <a:schemeClr val="tx1"/>
                </a:solidFill>
              </a:rPr>
              <a:t>state:  the mind state you are in at the moment of the anger situation whether it is calm, anxious, or chaotic</a:t>
            </a:r>
            <a:endParaRPr lang="en-US" sz="6400" dirty="0">
              <a:solidFill>
                <a:schemeClr val="tx1"/>
              </a:solidFill>
            </a:endParaRPr>
          </a:p>
          <a:p>
            <a:pPr lvl="1"/>
            <a:r>
              <a:rPr lang="en-US" sz="6400" dirty="0">
                <a:solidFill>
                  <a:schemeClr val="tx1"/>
                </a:solidFill>
              </a:rPr>
              <a:t>One’s appraisal (perception</a:t>
            </a:r>
            <a:r>
              <a:rPr lang="en-US" sz="6400" dirty="0" smtClean="0">
                <a:solidFill>
                  <a:schemeClr val="tx1"/>
                </a:solidFill>
              </a:rPr>
              <a:t>):  your interpretation or thinking about the situation</a:t>
            </a:r>
          </a:p>
          <a:p>
            <a:pPr marL="0" lvl="0" indent="0">
              <a:buNone/>
            </a:pPr>
            <a:endParaRPr lang="en-US" sz="4000" dirty="0">
              <a:solidFill>
                <a:schemeClr val="tx1"/>
              </a:solidFill>
            </a:endParaRPr>
          </a:p>
          <a:p>
            <a:pPr marL="0" indent="0">
              <a:buNone/>
            </a:pPr>
            <a:r>
              <a:rPr lang="en-US" sz="6400" b="1" dirty="0" smtClean="0">
                <a:solidFill>
                  <a:schemeClr val="tx1"/>
                </a:solidFill>
              </a:rPr>
              <a:t>	3 </a:t>
            </a:r>
            <a:r>
              <a:rPr lang="en-US" sz="6400" b="1" dirty="0">
                <a:solidFill>
                  <a:schemeClr val="tx1"/>
                </a:solidFill>
              </a:rPr>
              <a:t>Main Methods of Dealing with Anger:</a:t>
            </a:r>
            <a:endParaRPr lang="en-US" sz="6400" dirty="0">
              <a:solidFill>
                <a:schemeClr val="tx1"/>
              </a:solidFill>
            </a:endParaRPr>
          </a:p>
          <a:p>
            <a:pPr lvl="3"/>
            <a:r>
              <a:rPr lang="en-US" sz="6400" dirty="0">
                <a:solidFill>
                  <a:schemeClr val="tx1"/>
                </a:solidFill>
              </a:rPr>
              <a:t>Stuffing</a:t>
            </a:r>
          </a:p>
          <a:p>
            <a:pPr lvl="3"/>
            <a:r>
              <a:rPr lang="en-US" sz="6400" dirty="0">
                <a:solidFill>
                  <a:schemeClr val="tx1"/>
                </a:solidFill>
              </a:rPr>
              <a:t>Escalating</a:t>
            </a:r>
          </a:p>
          <a:p>
            <a:pPr lvl="3"/>
            <a:r>
              <a:rPr lang="en-US" sz="6400" dirty="0">
                <a:solidFill>
                  <a:schemeClr val="tx1"/>
                </a:solidFill>
              </a:rPr>
              <a:t>Managing</a:t>
            </a:r>
          </a:p>
          <a:p>
            <a:pPr marL="0" indent="0">
              <a:buNone/>
            </a:pPr>
            <a:endParaRPr lang="en-US" sz="4000" b="1" dirty="0" smtClean="0">
              <a:solidFill>
                <a:schemeClr val="tx1"/>
              </a:solidFill>
            </a:endParaRPr>
          </a:p>
          <a:p>
            <a:pPr marL="0" indent="0">
              <a:buNone/>
            </a:pPr>
            <a:r>
              <a:rPr lang="en-US" sz="6400" b="1" dirty="0" smtClean="0">
                <a:solidFill>
                  <a:schemeClr val="tx1"/>
                </a:solidFill>
              </a:rPr>
              <a:t>		3 </a:t>
            </a:r>
            <a:r>
              <a:rPr lang="en-US" sz="6400" b="1" dirty="0">
                <a:solidFill>
                  <a:schemeClr val="tx1"/>
                </a:solidFill>
              </a:rPr>
              <a:t>Basic </a:t>
            </a:r>
            <a:r>
              <a:rPr lang="en-US" sz="6400" b="1" dirty="0" smtClean="0">
                <a:solidFill>
                  <a:schemeClr val="tx1"/>
                </a:solidFill>
              </a:rPr>
              <a:t>Strategies:</a:t>
            </a:r>
            <a:endParaRPr lang="en-US" sz="6400" dirty="0">
              <a:solidFill>
                <a:schemeClr val="tx1"/>
              </a:solidFill>
            </a:endParaRPr>
          </a:p>
          <a:p>
            <a:pPr lvl="6"/>
            <a:r>
              <a:rPr lang="en-US" sz="6400" dirty="0" smtClean="0">
                <a:solidFill>
                  <a:schemeClr val="tx1"/>
                </a:solidFill>
              </a:rPr>
              <a:t>Cognitive Therapy</a:t>
            </a:r>
          </a:p>
          <a:p>
            <a:pPr lvl="6"/>
            <a:r>
              <a:rPr lang="en-US" sz="6400" dirty="0" smtClean="0">
                <a:solidFill>
                  <a:schemeClr val="tx1"/>
                </a:solidFill>
              </a:rPr>
              <a:t>Skills development</a:t>
            </a:r>
          </a:p>
          <a:p>
            <a:pPr lvl="6"/>
            <a:r>
              <a:rPr lang="en-US" sz="6400" dirty="0" smtClean="0">
                <a:solidFill>
                  <a:schemeClr val="tx1"/>
                </a:solidFill>
              </a:rPr>
              <a:t>Relaxation</a:t>
            </a:r>
          </a:p>
          <a:p>
            <a:pPr marL="0" indent="0">
              <a:buNone/>
            </a:pPr>
            <a:r>
              <a:rPr lang="en-US" sz="6400" dirty="0" smtClean="0">
                <a:solidFill>
                  <a:schemeClr val="tx1"/>
                </a:solidFill>
              </a:rPr>
              <a:t>	       	</a:t>
            </a:r>
          </a:p>
          <a:p>
            <a:pPr marL="0" indent="0">
              <a:buNone/>
            </a:pPr>
            <a:r>
              <a:rPr lang="en-US" sz="6400" dirty="0" smtClean="0">
                <a:solidFill>
                  <a:schemeClr val="tx1"/>
                </a:solidFill>
              </a:rPr>
              <a:t>	             </a:t>
            </a:r>
            <a:r>
              <a:rPr lang="en-US" sz="6400" b="1" u="sng" dirty="0" smtClean="0">
                <a:solidFill>
                  <a:schemeClr val="tx1"/>
                </a:solidFill>
              </a:rPr>
              <a:t>Brain Change Plans: </a:t>
            </a:r>
            <a:r>
              <a:rPr lang="en-US" sz="6400" b="1" dirty="0" smtClean="0">
                <a:solidFill>
                  <a:schemeClr val="tx1"/>
                </a:solidFill>
              </a:rPr>
              <a:t>  </a:t>
            </a:r>
            <a:r>
              <a:rPr lang="en-US" sz="6400" dirty="0" smtClean="0">
                <a:solidFill>
                  <a:schemeClr val="tx1"/>
                </a:solidFill>
              </a:rPr>
              <a:t>Combination </a:t>
            </a:r>
            <a:r>
              <a:rPr lang="en-US" sz="6400" dirty="0">
                <a:solidFill>
                  <a:schemeClr val="tx1"/>
                </a:solidFill>
              </a:rPr>
              <a:t>of three requires practice, </a:t>
            </a:r>
            <a:r>
              <a:rPr lang="en-US" sz="6400" dirty="0" smtClean="0">
                <a:solidFill>
                  <a:schemeClr val="tx1"/>
                </a:solidFill>
              </a:rPr>
              <a:t>			practice</a:t>
            </a:r>
            <a:r>
              <a:rPr lang="en-US" sz="6400" dirty="0">
                <a:solidFill>
                  <a:schemeClr val="tx1"/>
                </a:solidFill>
              </a:rPr>
              <a:t>, </a:t>
            </a:r>
            <a:r>
              <a:rPr lang="en-US" sz="6400" dirty="0" smtClean="0">
                <a:solidFill>
                  <a:schemeClr val="tx1"/>
                </a:solidFill>
              </a:rPr>
              <a:t>practice. To </a:t>
            </a:r>
            <a:r>
              <a:rPr lang="en-US" sz="6400" dirty="0">
                <a:solidFill>
                  <a:schemeClr val="tx1"/>
                </a:solidFill>
              </a:rPr>
              <a:t>make meaningful changes in your brain </a:t>
            </a:r>
            <a:r>
              <a:rPr lang="en-US" sz="6400" dirty="0" smtClean="0">
                <a:solidFill>
                  <a:schemeClr val="tx1"/>
                </a:solidFill>
              </a:rPr>
              <a:t>		to redesign </a:t>
            </a:r>
            <a:r>
              <a:rPr lang="en-US" sz="6400" dirty="0">
                <a:solidFill>
                  <a:schemeClr val="tx1"/>
                </a:solidFill>
              </a:rPr>
              <a:t>your brain often takes </a:t>
            </a:r>
            <a:r>
              <a:rPr lang="en-US" sz="6400" dirty="0" smtClean="0">
                <a:solidFill>
                  <a:schemeClr val="tx1"/>
                </a:solidFill>
              </a:rPr>
              <a:t>approximately 6 months.</a:t>
            </a:r>
            <a:endParaRPr lang="en-US" sz="6400" dirty="0">
              <a:solidFill>
                <a:schemeClr val="tx1"/>
              </a:solidFill>
            </a:endParaRPr>
          </a:p>
          <a:p>
            <a:pPr marL="0" indent="0">
              <a:buNone/>
            </a:pPr>
            <a:endParaRPr lang="en-US" sz="6400" b="1" dirty="0" smtClean="0">
              <a:solidFill>
                <a:schemeClr val="tx1"/>
              </a:solidFill>
            </a:endParaRPr>
          </a:p>
          <a:p>
            <a:pPr marL="0" indent="0">
              <a:buNone/>
            </a:pPr>
            <a:endParaRPr lang="en-US" sz="5600" dirty="0">
              <a:solidFill>
                <a:schemeClr val="tx1"/>
              </a:solidFill>
            </a:endParaRPr>
          </a:p>
          <a:p>
            <a:endParaRPr lang="en-US" dirty="0"/>
          </a:p>
        </p:txBody>
      </p:sp>
      <p:sp>
        <p:nvSpPr>
          <p:cNvPr id="3" name="Title 2"/>
          <p:cNvSpPr>
            <a:spLocks noGrp="1"/>
          </p:cNvSpPr>
          <p:nvPr>
            <p:ph type="title"/>
          </p:nvPr>
        </p:nvSpPr>
        <p:spPr/>
        <p:txBody>
          <a:bodyPr/>
          <a:lstStyle/>
          <a:p>
            <a:pPr algn="l"/>
            <a:r>
              <a:rPr lang="en-US" dirty="0" smtClean="0"/>
              <a:t>          </a:t>
            </a:r>
            <a:r>
              <a:rPr lang="en-US" sz="4400" dirty="0" smtClean="0">
                <a:solidFill>
                  <a:schemeClr val="tx1"/>
                </a:solidFill>
              </a:rPr>
              <a:t>The Angry Mind</a:t>
            </a:r>
            <a:endParaRPr lang="en-US" sz="4400" dirty="0">
              <a:solidFill>
                <a:schemeClr val="tx1"/>
              </a:solidFill>
            </a:endParaRPr>
          </a:p>
        </p:txBody>
      </p:sp>
      <p:pic>
        <p:nvPicPr>
          <p:cNvPr id="11" name="Picture 11" descr="C:\Users\Stevenson\AppData\Local\Microsoft\Windows\Temporary Internet Files\Content.IE5\S6VN3OM6\MC90004035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533400"/>
            <a:ext cx="1810512" cy="15444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Stevenson\AppData\Local\Microsoft\Windows\Temporary Internet Files\Content.IE5\8CCGA6R2\MC90007871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64" y="228600"/>
            <a:ext cx="1752600" cy="1763486"/>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C:\Users\Stevenson\AppData\Local\Microsoft\Windows\Temporary Internet Files\Content.IE5\7CQ02W9T\MC90007862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3484418"/>
            <a:ext cx="1752600" cy="2034693"/>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17" descr="C:\Users\Stevenson\AppData\Local\Microsoft\Windows\Temporary Internet Files\Content.IE5\FYBQPG9S\MC90031103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24965">
            <a:off x="429202" y="4777708"/>
            <a:ext cx="1582218" cy="155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6132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62200"/>
            <a:ext cx="7745505" cy="4267200"/>
          </a:xfrm>
        </p:spPr>
        <p:txBody>
          <a:bodyPr>
            <a:normAutofit fontScale="92500" lnSpcReduction="10000"/>
          </a:bodyPr>
          <a:lstStyle/>
          <a:p>
            <a:r>
              <a:rPr lang="en-US" sz="1400" dirty="0" smtClean="0"/>
              <a:t>Beck, R., and Fernandez, E. (1998).  Cognitive behavioral therapy in the treatment of anger:  A meta-analysis.  Cognitive Therapy and Research, 22, 63-74.</a:t>
            </a:r>
          </a:p>
          <a:p>
            <a:r>
              <a:rPr lang="en-US" sz="1400" dirty="0" smtClean="0"/>
              <a:t>Bradbury, K. E. and Clarke, I. (2007).  Cognitive behavioural therapy for anger management: effectiveness in adult mental health services, Behav Cognitive Psychotherapy, 35, 201-8.</a:t>
            </a:r>
          </a:p>
          <a:p>
            <a:r>
              <a:rPr lang="en-US" sz="1400" dirty="0" smtClean="0"/>
              <a:t>Deffenbacher, J.L., Dahlen, E. R., Lynch, R. S., Morris, C. D., and Gowensmith, W. N. (2000).  An application of Beck’s cognitive therapy to general anger reduction, Cognitive Therapy and Research, 24, 689-698. </a:t>
            </a:r>
          </a:p>
          <a:p>
            <a:r>
              <a:rPr lang="en-US" sz="1400" dirty="0" smtClean="0"/>
              <a:t>Digiuseppe, R. and Tafrate, R. C. (2002).  A comprehensive treatment model for anger disorders, Psychotherapy, Theory, Research, Practice, Training, 8, 262-271. </a:t>
            </a:r>
          </a:p>
          <a:p>
            <a:r>
              <a:rPr lang="en-US" sz="1400" dirty="0" smtClean="0"/>
              <a:t>Greene, R. W. (2010).  The Explosive Child,  New York: Harper Publishers.</a:t>
            </a:r>
          </a:p>
          <a:p>
            <a:r>
              <a:rPr lang="en-US" sz="1400" dirty="0" smtClean="0"/>
              <a:t>Erwin, B., Heimberg, R. G., Schneier. F. R., et al. (2003). Anger experience and expression in social anxiety disorder:  pretreatment profile and predictors of attrition and response to cognitive-behavioral treatment, Behav Ther, 34, 331-350.</a:t>
            </a:r>
          </a:p>
          <a:p>
            <a:r>
              <a:rPr lang="en-US" sz="1400" dirty="0" smtClean="0"/>
              <a:t>Humphrey, N. and Brooks, A. G. (2006).  An evaluation of a short cognitive-behavioural anger management intervention for pupils at risk of exclusion, Emotional and Behavioural Difficulties, 11 (1), 5-23.  </a:t>
            </a:r>
          </a:p>
          <a:p>
            <a:r>
              <a:rPr lang="en-US" sz="1400" dirty="0" smtClean="0"/>
              <a:t>Potter-Efron, R. (2007). Rage:  A step by step guide to overcoming explosive anger, Calif:  New Harbinger Publications.</a:t>
            </a:r>
          </a:p>
          <a:p>
            <a:r>
              <a:rPr lang="en-US" sz="1400" dirty="0" smtClean="0"/>
              <a:t>Saini, M. (2009). A meta-analysis of the psychological treatment of anger:  Developing guidelines for evidence-based practice.  Journal of the American Academy of Psychiatry and the Law, 37, 473-488. </a:t>
            </a:r>
          </a:p>
          <a:p>
            <a:endParaRPr lang="en-US" sz="1400" dirty="0"/>
          </a:p>
        </p:txBody>
      </p:sp>
      <p:sp>
        <p:nvSpPr>
          <p:cNvPr id="3" name="Title 2"/>
          <p:cNvSpPr>
            <a:spLocks noGrp="1"/>
          </p:cNvSpPr>
          <p:nvPr>
            <p:ph type="title"/>
          </p:nvPr>
        </p:nvSpPr>
        <p:spPr/>
        <p:txBody>
          <a:bodyPr/>
          <a:lstStyle/>
          <a:p>
            <a:r>
              <a:rPr lang="en-US" sz="4400" dirty="0" smtClean="0">
                <a:solidFill>
                  <a:schemeClr val="tx1"/>
                </a:solidFill>
              </a:rPr>
              <a:t>References</a:t>
            </a:r>
            <a:endParaRPr lang="en-US" sz="4400" dirty="0">
              <a:solidFill>
                <a:schemeClr val="tx1"/>
              </a:solidFill>
            </a:endParaRPr>
          </a:p>
        </p:txBody>
      </p:sp>
      <p:pic>
        <p:nvPicPr>
          <p:cNvPr id="5" name="Picture 2" descr="C:\Users\Stevenson\AppData\Local\Microsoft\Windows\Temporary Internet Files\Content.IE5\QR4NXY0H\MC90039072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56953"/>
            <a:ext cx="1828800" cy="200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8720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152453"/>
          </a:xfrm>
        </p:spPr>
        <p:txBody>
          <a:bodyPr>
            <a:normAutofit fontScale="55000" lnSpcReduction="20000"/>
          </a:bodyPr>
          <a:lstStyle/>
          <a:p>
            <a:pPr marL="0" indent="0" algn="ctr">
              <a:buNone/>
            </a:pPr>
            <a:r>
              <a:rPr lang="en-US" sz="3300" b="1" dirty="0"/>
              <a:t>“Why do </a:t>
            </a:r>
            <a:r>
              <a:rPr lang="en-US" sz="3300" b="1" dirty="0" smtClean="0"/>
              <a:t>we </a:t>
            </a:r>
            <a:r>
              <a:rPr lang="en-US" sz="3300" b="1" dirty="0"/>
              <a:t>get angry in the first place?” </a:t>
            </a:r>
            <a:endParaRPr lang="en-US" sz="3300" b="1" dirty="0" smtClean="0"/>
          </a:p>
          <a:p>
            <a:pPr marL="0" indent="0" algn="ctr">
              <a:buNone/>
            </a:pPr>
            <a:endParaRPr lang="en-US" b="1" dirty="0" smtClean="0"/>
          </a:p>
          <a:p>
            <a:pPr marL="0" indent="0">
              <a:buNone/>
            </a:pPr>
            <a:r>
              <a:rPr lang="en-US" dirty="0" smtClean="0"/>
              <a:t>The simplest </a:t>
            </a:r>
            <a:r>
              <a:rPr lang="en-US" dirty="0"/>
              <a:t>answer is: </a:t>
            </a:r>
            <a:r>
              <a:rPr lang="en-US" dirty="0" smtClean="0"/>
              <a:t>  We </a:t>
            </a:r>
            <a:r>
              <a:rPr lang="en-US" dirty="0"/>
              <a:t>get angry because we are human beings. Anger is a </a:t>
            </a:r>
            <a:r>
              <a:rPr lang="en-US" dirty="0" smtClean="0"/>
              <a:t>normal human </a:t>
            </a:r>
            <a:r>
              <a:rPr lang="en-US" dirty="0"/>
              <a:t>emotion. Anger is part of being human. </a:t>
            </a:r>
            <a:r>
              <a:rPr lang="en-US" dirty="0" smtClean="0"/>
              <a:t> The </a:t>
            </a:r>
            <a:r>
              <a:rPr lang="en-US" dirty="0"/>
              <a:t>ability to feel anger is something we are all </a:t>
            </a:r>
            <a:r>
              <a:rPr lang="en-US" dirty="0" smtClean="0"/>
              <a:t>born </a:t>
            </a:r>
            <a:r>
              <a:rPr lang="en-US" dirty="0"/>
              <a:t>with—even babies get mad. The right to feel anger is another example of a personal right. All of us are entitled to our angry feelings. </a:t>
            </a:r>
          </a:p>
          <a:p>
            <a:endParaRPr lang="en-US" dirty="0"/>
          </a:p>
          <a:p>
            <a:pPr algn="l"/>
            <a:r>
              <a:rPr lang="en-US" sz="2700" b="1" dirty="0" smtClean="0">
                <a:solidFill>
                  <a:schemeClr val="tx2"/>
                </a:solidFill>
              </a:rPr>
              <a:t>Human </a:t>
            </a:r>
            <a:r>
              <a:rPr lang="en-US" sz="2700" b="1" dirty="0">
                <a:solidFill>
                  <a:schemeClr val="tx2"/>
                </a:solidFill>
              </a:rPr>
              <a:t>anger is more complex than the anger we see other animals expressing. </a:t>
            </a:r>
            <a:endParaRPr lang="en-US" sz="2700" b="1" dirty="0" smtClean="0">
              <a:solidFill>
                <a:schemeClr val="tx2"/>
              </a:solidFill>
            </a:endParaRPr>
          </a:p>
          <a:p>
            <a:pPr marL="0" indent="0" algn="l">
              <a:buNone/>
            </a:pPr>
            <a:r>
              <a:rPr lang="en-US" dirty="0" smtClean="0"/>
              <a:t>For example</a:t>
            </a:r>
            <a:r>
              <a:rPr lang="en-US" dirty="0"/>
              <a:t>, Rover, the dog, may become angry when you pull his tail, and he </a:t>
            </a:r>
            <a:r>
              <a:rPr lang="en-US" dirty="0" smtClean="0"/>
              <a:t>may growl </a:t>
            </a:r>
            <a:r>
              <a:rPr lang="en-US" dirty="0"/>
              <a:t>or bite because he feels threatened or annoyed. </a:t>
            </a:r>
            <a:r>
              <a:rPr lang="en-US" dirty="0" smtClean="0"/>
              <a:t> However</a:t>
            </a:r>
            <a:r>
              <a:rPr lang="en-US" dirty="0"/>
              <a:t>, Rover will </a:t>
            </a:r>
            <a:r>
              <a:rPr lang="en-US" dirty="0" smtClean="0"/>
              <a:t>probably </a:t>
            </a:r>
            <a:r>
              <a:rPr lang="en-US" dirty="0"/>
              <a:t>never get mad at himself for napping when he should have been guarding </a:t>
            </a:r>
            <a:r>
              <a:rPr lang="en-US" dirty="0" smtClean="0"/>
              <a:t>the </a:t>
            </a:r>
            <a:r>
              <a:rPr lang="en-US" dirty="0"/>
              <a:t>yard. People are different. We get angry because of events, experiences, and </a:t>
            </a:r>
            <a:r>
              <a:rPr lang="en-US" dirty="0" smtClean="0"/>
              <a:t>also </a:t>
            </a:r>
            <a:r>
              <a:rPr lang="en-US" dirty="0"/>
              <a:t>because of our thoughts, feelings, attitudes, and, sometimes, our own behavior. </a:t>
            </a:r>
            <a:endParaRPr lang="en-US" dirty="0" smtClean="0"/>
          </a:p>
          <a:p>
            <a:pPr algn="l"/>
            <a:endParaRPr lang="en-US" dirty="0" smtClean="0"/>
          </a:p>
          <a:p>
            <a:pPr algn="l"/>
            <a:r>
              <a:rPr lang="en-US" sz="2700" b="1" dirty="0" smtClean="0">
                <a:solidFill>
                  <a:schemeClr val="tx2"/>
                </a:solidFill>
              </a:rPr>
              <a:t>Anger </a:t>
            </a:r>
            <a:r>
              <a:rPr lang="en-US" sz="2700" b="1" dirty="0">
                <a:solidFill>
                  <a:schemeClr val="tx2"/>
                </a:solidFill>
              </a:rPr>
              <a:t>is often conceptualized as arising from either fear or pain. </a:t>
            </a:r>
            <a:endParaRPr lang="en-US" sz="2700" b="1" dirty="0" smtClean="0">
              <a:solidFill>
                <a:schemeClr val="tx2"/>
              </a:solidFill>
            </a:endParaRPr>
          </a:p>
          <a:p>
            <a:pPr marL="0" indent="0" algn="l">
              <a:buNone/>
            </a:pPr>
            <a:r>
              <a:rPr lang="en-US" dirty="0" smtClean="0"/>
              <a:t>The </a:t>
            </a:r>
            <a:r>
              <a:rPr lang="en-US" dirty="0"/>
              <a:t>ideas of “fear” </a:t>
            </a:r>
            <a:r>
              <a:rPr lang="en-US" dirty="0" smtClean="0"/>
              <a:t>and </a:t>
            </a:r>
            <a:r>
              <a:rPr lang="en-US" dirty="0"/>
              <a:t>“pain” are defined very broadly. Fear includes not just fear of something </a:t>
            </a:r>
            <a:r>
              <a:rPr lang="en-US" dirty="0" smtClean="0"/>
              <a:t>physical</a:t>
            </a:r>
            <a:r>
              <a:rPr lang="en-US" dirty="0"/>
              <a:t>, but also psychological fear. For example, fear of losing face, fear of loss </a:t>
            </a:r>
            <a:r>
              <a:rPr lang="en-US" dirty="0" smtClean="0"/>
              <a:t>of </a:t>
            </a:r>
            <a:r>
              <a:rPr lang="en-US" dirty="0"/>
              <a:t>esteem or regard, fear of being laughed at or appearing ridiculous, fear of being </a:t>
            </a:r>
            <a:r>
              <a:rPr lang="en-US" dirty="0" smtClean="0"/>
              <a:t>abandoned</a:t>
            </a:r>
            <a:r>
              <a:rPr lang="en-US" dirty="0"/>
              <a:t>. Pain is the same. It’s more than just pain from being physically hurt. It </a:t>
            </a:r>
            <a:r>
              <a:rPr lang="en-US" dirty="0" smtClean="0"/>
              <a:t>includes </a:t>
            </a:r>
            <a:r>
              <a:rPr lang="en-US" dirty="0"/>
              <a:t>emotional and psychological pain—feeling pain from someone’s words or </a:t>
            </a:r>
            <a:r>
              <a:rPr lang="en-US" dirty="0" smtClean="0"/>
              <a:t>actions</a:t>
            </a:r>
            <a:r>
              <a:rPr lang="en-US" dirty="0"/>
              <a:t>, the pain of loss of love or regard, feeling pain because of life’s unfairness. </a:t>
            </a:r>
          </a:p>
        </p:txBody>
      </p:sp>
      <p:sp>
        <p:nvSpPr>
          <p:cNvPr id="3" name="Title 2"/>
          <p:cNvSpPr>
            <a:spLocks noGrp="1"/>
          </p:cNvSpPr>
          <p:nvPr>
            <p:ph type="title"/>
          </p:nvPr>
        </p:nvSpPr>
        <p:spPr/>
        <p:txBody>
          <a:bodyPr/>
          <a:lstStyle/>
          <a:p>
            <a:r>
              <a:rPr lang="en-US" sz="4400" dirty="0" smtClean="0">
                <a:solidFill>
                  <a:schemeClr val="tx1"/>
                </a:solidFill>
              </a:rPr>
              <a:t>The Angry Mind</a:t>
            </a:r>
            <a:endParaRPr lang="en-US" sz="4400" dirty="0">
              <a:solidFill>
                <a:schemeClr val="tx1"/>
              </a:solidFill>
            </a:endParaRPr>
          </a:p>
        </p:txBody>
      </p:sp>
      <p:pic>
        <p:nvPicPr>
          <p:cNvPr id="10" name="Picture 2" descr="C:\Users\Stevenson\AppData\Local\Microsoft\Windows\Temporary Internet Files\Content.IE5\9M1O69PB\MC90007882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58788"/>
            <a:ext cx="1347787" cy="14827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C:\Users\Stevenson\AppData\Local\Microsoft\Windows\Temporary Internet Files\Content.IE5\S6VN3OM6\MC90007870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69862"/>
            <a:ext cx="1135062" cy="151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756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150181"/>
            <a:ext cx="7745505" cy="4707819"/>
          </a:xfrm>
        </p:spPr>
        <p:txBody>
          <a:bodyPr>
            <a:normAutofit fontScale="62500" lnSpcReduction="20000"/>
          </a:bodyPr>
          <a:lstStyle/>
          <a:p>
            <a:pPr marL="0" indent="0">
              <a:buNone/>
            </a:pPr>
            <a:endParaRPr lang="en-US" b="1" dirty="0" smtClean="0"/>
          </a:p>
          <a:p>
            <a:pPr marL="0" indent="0">
              <a:buNone/>
            </a:pPr>
            <a:endParaRPr lang="en-US" sz="1300" b="1" dirty="0" smtClean="0">
              <a:solidFill>
                <a:schemeClr val="tx2"/>
              </a:solidFill>
            </a:endParaRPr>
          </a:p>
          <a:p>
            <a:pPr marL="0" indent="0">
              <a:buNone/>
            </a:pPr>
            <a:r>
              <a:rPr lang="en-US" b="1" dirty="0" smtClean="0">
                <a:solidFill>
                  <a:schemeClr val="tx2"/>
                </a:solidFill>
              </a:rPr>
              <a:t>Definition</a:t>
            </a:r>
            <a:endParaRPr lang="en-US" dirty="0">
              <a:solidFill>
                <a:schemeClr val="tx2"/>
              </a:solidFill>
            </a:endParaRPr>
          </a:p>
          <a:p>
            <a:r>
              <a:rPr lang="en-US" sz="2300" dirty="0"/>
              <a:t>A psychobiological emotional state consisting of feelings varying in intensity from mild irritation or annoyance to intense fury and rage, accompanied by activation of neuroendocrine processes and arousal of the autonomic nervous system.  </a:t>
            </a:r>
            <a:endParaRPr lang="en-US" sz="2300" dirty="0" smtClean="0"/>
          </a:p>
          <a:p>
            <a:pPr marL="0" indent="0">
              <a:buNone/>
            </a:pPr>
            <a:endParaRPr lang="en-US" dirty="0"/>
          </a:p>
          <a:p>
            <a:pPr marL="0" indent="0">
              <a:buNone/>
            </a:pPr>
            <a:r>
              <a:rPr lang="en-US" b="1" dirty="0">
                <a:solidFill>
                  <a:schemeClr val="tx2"/>
                </a:solidFill>
              </a:rPr>
              <a:t>Complexity of Anger within the </a:t>
            </a:r>
            <a:r>
              <a:rPr lang="en-US" b="1" dirty="0" smtClean="0">
                <a:solidFill>
                  <a:schemeClr val="tx2"/>
                </a:solidFill>
              </a:rPr>
              <a:t>Mind </a:t>
            </a:r>
            <a:r>
              <a:rPr lang="en-US" b="1" dirty="0">
                <a:solidFill>
                  <a:schemeClr val="tx2"/>
                </a:solidFill>
              </a:rPr>
              <a:t>and Body</a:t>
            </a:r>
          </a:p>
          <a:p>
            <a:r>
              <a:rPr lang="en-US" sz="2300" dirty="0"/>
              <a:t>Anger </a:t>
            </a:r>
            <a:r>
              <a:rPr lang="en-US" sz="2300" dirty="0" smtClean="0"/>
              <a:t>includes </a:t>
            </a:r>
            <a:r>
              <a:rPr lang="en-US" sz="2300" dirty="0"/>
              <a:t>the release of brain chemicals into the body to get it ready for ‘fight’, ‘flight’, or ‘freeze’.  These brain chemicals mostly consist of adrenalin and cortisol and are often experienced in the body as stress or tension as your heart beats faster, blood flows more quickly through your body, and your muscles get tense. </a:t>
            </a:r>
            <a:r>
              <a:rPr lang="en-US" sz="2300" dirty="0" smtClean="0"/>
              <a:t>The </a:t>
            </a:r>
            <a:r>
              <a:rPr lang="en-US" sz="2300" dirty="0"/>
              <a:t>nervous system as well as adrenalin and cortisol signal all the organs of the </a:t>
            </a:r>
            <a:r>
              <a:rPr lang="en-US" sz="2300" dirty="0" smtClean="0"/>
              <a:t>body to </a:t>
            </a:r>
            <a:r>
              <a:rPr lang="en-US" sz="2300" dirty="0"/>
              <a:t>get ready to react to the perceived threat</a:t>
            </a:r>
            <a:r>
              <a:rPr lang="en-US" sz="2300" dirty="0" smtClean="0"/>
              <a:t>.</a:t>
            </a:r>
          </a:p>
          <a:p>
            <a:pPr marL="0" indent="0">
              <a:buNone/>
            </a:pPr>
            <a:endParaRPr lang="en-US" sz="1800" b="1" dirty="0" smtClean="0"/>
          </a:p>
          <a:p>
            <a:pPr marL="0" indent="0">
              <a:buNone/>
            </a:pPr>
            <a:r>
              <a:rPr lang="en-US" b="1" dirty="0" smtClean="0">
                <a:solidFill>
                  <a:schemeClr val="tx2"/>
                </a:solidFill>
              </a:rPr>
              <a:t>Differences </a:t>
            </a:r>
            <a:r>
              <a:rPr lang="en-US" b="1" dirty="0">
                <a:solidFill>
                  <a:schemeClr val="tx2"/>
                </a:solidFill>
              </a:rPr>
              <a:t>between Anger and </a:t>
            </a:r>
            <a:r>
              <a:rPr lang="en-US" b="1" dirty="0" smtClean="0">
                <a:solidFill>
                  <a:schemeClr val="tx2"/>
                </a:solidFill>
              </a:rPr>
              <a:t>Rage</a:t>
            </a:r>
          </a:p>
          <a:p>
            <a:r>
              <a:rPr lang="en-US" sz="2200" dirty="0" smtClean="0"/>
              <a:t>Anger - goal </a:t>
            </a:r>
            <a:r>
              <a:rPr lang="en-US" sz="2200" dirty="0"/>
              <a:t>directed</a:t>
            </a:r>
          </a:p>
          <a:p>
            <a:r>
              <a:rPr lang="en-US" sz="2200" dirty="0"/>
              <a:t>Rage </a:t>
            </a:r>
            <a:r>
              <a:rPr lang="en-US" sz="2200" dirty="0" smtClean="0"/>
              <a:t>- always </a:t>
            </a:r>
            <a:r>
              <a:rPr lang="en-US" sz="2200" dirty="0"/>
              <a:t>threat directed.  It is always about </a:t>
            </a:r>
            <a:r>
              <a:rPr lang="en-US" sz="2200" dirty="0" smtClean="0"/>
              <a:t>survival.  Extreme </a:t>
            </a:r>
            <a:r>
              <a:rPr lang="en-US" sz="2200" dirty="0"/>
              <a:t>anger and loss of </a:t>
            </a:r>
            <a:r>
              <a:rPr lang="en-US" sz="2200" dirty="0" smtClean="0"/>
              <a:t>consciousness  They either </a:t>
            </a:r>
            <a:r>
              <a:rPr lang="en-US" sz="2200" dirty="0"/>
              <a:t>lose whole conscious </a:t>
            </a:r>
            <a:r>
              <a:rPr lang="en-US" sz="2200" dirty="0" smtClean="0"/>
              <a:t>awareness </a:t>
            </a:r>
            <a:r>
              <a:rPr lang="en-US" sz="2200" dirty="0"/>
              <a:t>for several minutes </a:t>
            </a:r>
            <a:r>
              <a:rPr lang="en-US" sz="2200" dirty="0" smtClean="0"/>
              <a:t>to two hours or </a:t>
            </a:r>
            <a:r>
              <a:rPr lang="en-US" sz="2200" dirty="0"/>
              <a:t>strobe light </a:t>
            </a:r>
            <a:r>
              <a:rPr lang="en-US" sz="2200" dirty="0" smtClean="0"/>
              <a:t>effect remembering scenes </a:t>
            </a:r>
            <a:r>
              <a:rPr lang="en-US" sz="2200" dirty="0"/>
              <a:t>but not the whole picture. Lack of a normal sense of </a:t>
            </a:r>
            <a:r>
              <a:rPr lang="en-US" sz="2200" dirty="0" smtClean="0"/>
              <a:t>self.  Loss </a:t>
            </a:r>
            <a:r>
              <a:rPr lang="en-US" sz="2200" dirty="0"/>
              <a:t>of behavioral control </a:t>
            </a:r>
            <a:r>
              <a:rPr lang="en-US" sz="2200" dirty="0" smtClean="0"/>
              <a:t>and </a:t>
            </a:r>
            <a:r>
              <a:rPr lang="en-US" sz="2200" dirty="0"/>
              <a:t>inability to explain what happened or understand personally what </a:t>
            </a:r>
            <a:r>
              <a:rPr lang="en-US" sz="2200" dirty="0" smtClean="0"/>
              <a:t>occurred.</a:t>
            </a:r>
            <a:endParaRPr lang="en-US" sz="2200" dirty="0"/>
          </a:p>
          <a:p>
            <a:endParaRPr lang="en-US" sz="2200" dirty="0"/>
          </a:p>
        </p:txBody>
      </p:sp>
      <p:sp>
        <p:nvSpPr>
          <p:cNvPr id="3" name="Title 2"/>
          <p:cNvSpPr>
            <a:spLocks noGrp="1"/>
          </p:cNvSpPr>
          <p:nvPr>
            <p:ph type="title"/>
          </p:nvPr>
        </p:nvSpPr>
        <p:spPr/>
        <p:txBody>
          <a:bodyPr/>
          <a:lstStyle/>
          <a:p>
            <a:r>
              <a:rPr lang="en-US" sz="4400" dirty="0" smtClean="0">
                <a:solidFill>
                  <a:schemeClr val="tx1"/>
                </a:solidFill>
              </a:rPr>
              <a:t> The Angry Mind</a:t>
            </a:r>
            <a:endParaRPr lang="en-US" sz="4400" dirty="0">
              <a:solidFill>
                <a:schemeClr val="tx1"/>
              </a:solidFill>
            </a:endParaRPr>
          </a:p>
        </p:txBody>
      </p:sp>
      <p:pic>
        <p:nvPicPr>
          <p:cNvPr id="6" name="MS91022007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146473" y="6324600"/>
            <a:ext cx="609600" cy="446315"/>
          </a:xfrm>
          <a:prstGeom prst="rect">
            <a:avLst/>
          </a:prstGeom>
        </p:spPr>
      </p:pic>
      <p:pic>
        <p:nvPicPr>
          <p:cNvPr id="1031" name="Picture 7" descr="C:\Users\Stevenson\AppData\Local\Microsoft\Windows\Temporary Internet Files\Content.IE5\7CQ02W9T\MP90043874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81000"/>
            <a:ext cx="1981200" cy="192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13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8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438400"/>
            <a:ext cx="7745505" cy="3886200"/>
          </a:xfrm>
        </p:spPr>
        <p:txBody>
          <a:bodyPr>
            <a:normAutofit fontScale="70000" lnSpcReduction="20000"/>
          </a:bodyPr>
          <a:lstStyle/>
          <a:p>
            <a:pPr marL="0" indent="0">
              <a:buNone/>
            </a:pPr>
            <a:r>
              <a:rPr lang="en-US" dirty="0"/>
              <a:t>The brain is the organizational center of the broader nervous system reaching all the organs of the human body.  The exciting and burgeoning field of neuroscience, although still in its toddlerhood, is wrestling with the enormous complexity of the human brain</a:t>
            </a:r>
            <a:r>
              <a:rPr lang="en-US" dirty="0" smtClean="0"/>
              <a:t>.</a:t>
            </a:r>
          </a:p>
          <a:p>
            <a:pPr marL="0" indent="0">
              <a:buNone/>
            </a:pPr>
            <a:endParaRPr lang="en-US" dirty="0"/>
          </a:p>
          <a:p>
            <a:r>
              <a:rPr lang="en-US" dirty="0"/>
              <a:t>The human brain is made of many parts each has certain and sometimes multiple </a:t>
            </a:r>
            <a:r>
              <a:rPr lang="en-US" dirty="0" smtClean="0"/>
              <a:t>roles - to </a:t>
            </a:r>
            <a:r>
              <a:rPr lang="en-US" dirty="0"/>
              <a:t>transform sounds into speech, to record emotions like anger or fear, to recognize a face, to tell the difference between a tree and a bird, or to store particular types of memory.  This amazing organ is not a completely rigid kind of mass produced machine.  Its different parts are both interdependent and interactive and their tasks are somewhat flexible.  At times one component will take over the duty of another, or crash due to some genetic or environmental glitch.  The totality of the human brain is combined in a dynamic system of systems that performs millions of assorted duties.  In fact, our brain may be so complex that it will never succeed in fully understanding itself. </a:t>
            </a:r>
          </a:p>
        </p:txBody>
      </p:sp>
      <p:sp>
        <p:nvSpPr>
          <p:cNvPr id="3" name="Title 2"/>
          <p:cNvSpPr>
            <a:spLocks noGrp="1"/>
          </p:cNvSpPr>
          <p:nvPr>
            <p:ph type="title"/>
          </p:nvPr>
        </p:nvSpPr>
        <p:spPr>
          <a:xfrm>
            <a:off x="609600" y="1143000"/>
            <a:ext cx="7756263" cy="481406"/>
          </a:xfrm>
        </p:spPr>
        <p:txBody>
          <a:bodyPr/>
          <a:lstStyle/>
          <a:p>
            <a:pPr algn="l"/>
            <a:r>
              <a:rPr lang="en-US" sz="4400" dirty="0" smtClean="0"/>
              <a:t>	   </a:t>
            </a:r>
            <a:r>
              <a:rPr lang="en-US" sz="4400" dirty="0" smtClean="0">
                <a:solidFill>
                  <a:schemeClr val="tx1"/>
                </a:solidFill>
              </a:rPr>
              <a:t>The Angry Mind </a:t>
            </a:r>
            <a:r>
              <a:rPr lang="en-US" sz="4400" dirty="0">
                <a:solidFill>
                  <a:schemeClr val="tx1"/>
                </a:solidFill>
              </a:rPr>
              <a:t/>
            </a:r>
            <a:br>
              <a:rPr lang="en-US" sz="4400" dirty="0">
                <a:solidFill>
                  <a:schemeClr val="tx1"/>
                </a:solidFill>
              </a:rPr>
            </a:br>
            <a:endParaRPr lang="en-US" sz="4400" dirty="0">
              <a:solidFill>
                <a:schemeClr val="tx1"/>
              </a:solidFill>
            </a:endParaRPr>
          </a:p>
        </p:txBody>
      </p:sp>
      <p:pic>
        <p:nvPicPr>
          <p:cNvPr id="5" name="Picture 4" descr="C:\Users\Stevenson\AppData\Local\Microsoft\Windows\Temporary Internet Files\Content.IE5\7CQ02W9T\MM900315769[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52400"/>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82034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057401"/>
            <a:ext cx="7745505" cy="4267200"/>
          </a:xfrm>
        </p:spPr>
        <p:txBody>
          <a:bodyPr>
            <a:noAutofit/>
          </a:bodyPr>
          <a:lstStyle/>
          <a:p>
            <a:pPr marL="0" indent="0">
              <a:buNone/>
            </a:pPr>
            <a:endParaRPr lang="en-US" sz="1400" dirty="0" smtClean="0">
              <a:solidFill>
                <a:schemeClr val="tx2"/>
              </a:solidFill>
            </a:endParaRPr>
          </a:p>
          <a:p>
            <a:pPr marL="0" indent="0">
              <a:buNone/>
            </a:pPr>
            <a:r>
              <a:rPr lang="en-US" sz="1800" b="1" dirty="0" smtClean="0">
                <a:solidFill>
                  <a:schemeClr val="tx2"/>
                </a:solidFill>
              </a:rPr>
              <a:t>Reptilian brain</a:t>
            </a:r>
          </a:p>
          <a:p>
            <a:r>
              <a:rPr lang="en-US" sz="1400" dirty="0" smtClean="0"/>
              <a:t>The innermost part of our brain is known as the reptilian brain.  Reptilian </a:t>
            </a:r>
            <a:r>
              <a:rPr lang="en-US" sz="1400" dirty="0"/>
              <a:t>brain is located at the base of our skull emerging from the spinal column. </a:t>
            </a:r>
            <a:r>
              <a:rPr lang="en-US" sz="1400" dirty="0" smtClean="0"/>
              <a:t> Amygdala </a:t>
            </a:r>
            <a:r>
              <a:rPr lang="en-US" sz="1400" dirty="0"/>
              <a:t>is a primary structure of the </a:t>
            </a:r>
            <a:r>
              <a:rPr lang="en-US" sz="1400" dirty="0" smtClean="0"/>
              <a:t>Reptilian </a:t>
            </a:r>
            <a:r>
              <a:rPr lang="en-US" sz="1400" dirty="0"/>
              <a:t>Brain </a:t>
            </a:r>
            <a:r>
              <a:rPr lang="en-US" sz="1400" dirty="0" smtClean="0"/>
              <a:t>and</a:t>
            </a:r>
            <a:r>
              <a:rPr lang="en-US" sz="1400" dirty="0"/>
              <a:t> is responsible for processing the specific emotions of anger and </a:t>
            </a:r>
            <a:r>
              <a:rPr lang="en-US" sz="1400" dirty="0" smtClean="0"/>
              <a:t>fear.  Our reptilian brain is shared with all other animals that have a backbone and maintains body functions required for sustaining life including breathing.  Reptiles are cold-blooded animals warmed by the sun and thus conserve their energy by restricting activities at night.  Behavior relates to survival of the species, is instinctive and responses are automatic.  Territory is acquired and defended through aggression.  In the world of the reptilian brain—force, power, might and strength determine success. </a:t>
            </a:r>
          </a:p>
          <a:p>
            <a:pPr marL="0" indent="0">
              <a:buNone/>
            </a:pPr>
            <a:r>
              <a:rPr lang="en-US" sz="1800" b="1" dirty="0" smtClean="0">
                <a:solidFill>
                  <a:schemeClr val="tx2"/>
                </a:solidFill>
              </a:rPr>
              <a:t>Mammalian brain</a:t>
            </a:r>
          </a:p>
          <a:p>
            <a:r>
              <a:rPr lang="en-US" sz="1400" dirty="0" smtClean="0"/>
              <a:t>The mammalian brain structures are located slightly more forward region of the brain.  It contains structures for the more complex automatic management of body functions such as digestion, fluid balance, blood pressure, and the autonomic nervous system (ANS), as well as for storing new experiences as memory (hippocampus).  This allows for more efficient recognition of danger by relying on the memory of past experience.  </a:t>
            </a:r>
          </a:p>
        </p:txBody>
      </p:sp>
      <p:sp>
        <p:nvSpPr>
          <p:cNvPr id="3" name="Title 2"/>
          <p:cNvSpPr>
            <a:spLocks noGrp="1"/>
          </p:cNvSpPr>
          <p:nvPr>
            <p:ph type="title"/>
          </p:nvPr>
        </p:nvSpPr>
        <p:spPr>
          <a:xfrm>
            <a:off x="688490" y="76201"/>
            <a:ext cx="7756263" cy="609599"/>
          </a:xfrm>
        </p:spPr>
        <p:txBody>
          <a:bodyPr/>
          <a:lstStyle/>
          <a:p>
            <a:r>
              <a:rPr lang="en-US" sz="4400" dirty="0" smtClean="0"/>
              <a:t/>
            </a:r>
            <a:br>
              <a:rPr lang="en-US" sz="4400" dirty="0" smtClean="0"/>
            </a:br>
            <a:r>
              <a:rPr lang="en-US" sz="4400" dirty="0" smtClean="0"/>
              <a:t> </a:t>
            </a:r>
            <a:r>
              <a:rPr lang="en-US" sz="4400" dirty="0" smtClean="0">
                <a:solidFill>
                  <a:schemeClr val="tx1"/>
                </a:solidFill>
              </a:rPr>
              <a:t>The</a:t>
            </a:r>
            <a:r>
              <a:rPr lang="en-US" dirty="0" smtClean="0">
                <a:solidFill>
                  <a:schemeClr val="tx1"/>
                </a:solidFill>
              </a:rPr>
              <a:t> </a:t>
            </a:r>
            <a:r>
              <a:rPr lang="en-US" sz="4400" dirty="0" smtClean="0">
                <a:solidFill>
                  <a:schemeClr val="tx1"/>
                </a:solidFill>
              </a:rPr>
              <a:t>Angry Mind</a:t>
            </a:r>
            <a:endParaRPr lang="en-US" sz="4400" dirty="0">
              <a:solidFill>
                <a:schemeClr val="tx1"/>
              </a:solidFill>
            </a:endParaRPr>
          </a:p>
        </p:txBody>
      </p:sp>
      <p:pic>
        <p:nvPicPr>
          <p:cNvPr id="4099" name="Picture 3" descr="C:\Users\Stevenson\AppData\Local\Microsoft\Windows\Temporary Internet Files\Content.IE5\7CQ02W9T\MP90022767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143000"/>
            <a:ext cx="2743200" cy="134614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rain-Triune_2.gif (285×2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431" y="152400"/>
            <a:ext cx="2497570" cy="226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850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2514600"/>
            <a:ext cx="8001001" cy="4038600"/>
          </a:xfrm>
        </p:spPr>
        <p:txBody>
          <a:bodyPr>
            <a:noAutofit/>
          </a:bodyPr>
          <a:lstStyle/>
          <a:p>
            <a:pPr marL="0" indent="0">
              <a:buNone/>
            </a:pPr>
            <a:r>
              <a:rPr lang="en-US" sz="1500" dirty="0" smtClean="0"/>
              <a:t>Testing </a:t>
            </a:r>
            <a:r>
              <a:rPr lang="en-US" sz="1500" dirty="0"/>
              <a:t>limits, experimenting, and acting without considering future consequences are all part of adolescent behavior according to </a:t>
            </a:r>
            <a:r>
              <a:rPr lang="en-US" sz="1500" b="1" dirty="0"/>
              <a:t>Dr. Laurence </a:t>
            </a:r>
            <a:r>
              <a:rPr lang="en-US" sz="1500" b="1" dirty="0" smtClean="0"/>
              <a:t>Steinberg</a:t>
            </a:r>
            <a:r>
              <a:rPr lang="en-US" sz="1500" dirty="0" smtClean="0"/>
              <a:t>, </a:t>
            </a:r>
            <a:r>
              <a:rPr lang="en-US" sz="1500" dirty="0"/>
              <a:t>Temple </a:t>
            </a:r>
            <a:r>
              <a:rPr lang="en-US" sz="1500" dirty="0" smtClean="0"/>
              <a:t>University. The </a:t>
            </a:r>
            <a:r>
              <a:rPr lang="en-US" sz="1500" dirty="0"/>
              <a:t>perceived rebellious actions of teenagers that were once dismissed as changes in hormones corresponding with the beginning of puberty may actually be due to functional differences in teenage brains. </a:t>
            </a:r>
            <a:r>
              <a:rPr lang="en-US" sz="1500" dirty="0" smtClean="0"/>
              <a:t> The </a:t>
            </a:r>
            <a:r>
              <a:rPr lang="en-US" sz="1500" dirty="0"/>
              <a:t>brain reaches 90 percent of its adult size by the age of 6.  A second wave takes place in the years before puberty. During this time, the gray matter which is the a</a:t>
            </a:r>
            <a:r>
              <a:rPr lang="en-US" sz="1500" dirty="0">
                <a:solidFill>
                  <a:schemeClr val="tx1"/>
                </a:solidFill>
              </a:rPr>
              <a:t>rea </a:t>
            </a:r>
            <a:r>
              <a:rPr lang="en-US" sz="1500" dirty="0"/>
              <a:t>of the brain responsible for processing information and storing memories increases in size, particularly in the frontal lobe of the brain, as a result of an increase in the number of synaptic connections between nerve cells.  Around puberty, however, a winnowing process begins in which connections that are not used or reinforced begin to wither. This pruning, which begins around age 11 in girls and 12 in boys, continues into the early or mid-20s, particularly in the prefrontal cortex, an area associated with "higher" functions such as planning, reasoning, judgment, and impulse control. </a:t>
            </a:r>
            <a:endParaRPr lang="en-US" sz="1500" dirty="0" smtClean="0"/>
          </a:p>
          <a:p>
            <a:pPr marL="0" indent="0">
              <a:buNone/>
            </a:pPr>
            <a:endParaRPr lang="en-US" sz="1500" dirty="0" smtClean="0"/>
          </a:p>
          <a:p>
            <a:r>
              <a:rPr lang="en-US" sz="1500" dirty="0" smtClean="0"/>
              <a:t>Poor </a:t>
            </a:r>
            <a:r>
              <a:rPr lang="en-US" sz="1500" dirty="0"/>
              <a:t>connections between neurons formed during adolescence may lead to less emotional regulation as an adult. </a:t>
            </a:r>
            <a:r>
              <a:rPr lang="en-US" sz="1500" dirty="0" smtClean="0"/>
              <a:t> </a:t>
            </a:r>
            <a:endParaRPr lang="en-US" sz="1500" dirty="0"/>
          </a:p>
          <a:p>
            <a:pPr marL="0" indent="0" fontAlgn="base">
              <a:buNone/>
            </a:pPr>
            <a:endParaRPr lang="en-US" sz="1500" dirty="0"/>
          </a:p>
          <a:p>
            <a:pPr marL="0" indent="0" fontAlgn="base">
              <a:buNone/>
            </a:pPr>
            <a:r>
              <a:rPr lang="en-US" sz="1500" dirty="0"/>
              <a:t>                     </a:t>
            </a:r>
          </a:p>
          <a:p>
            <a:endParaRPr lang="en-US" sz="1200" dirty="0"/>
          </a:p>
        </p:txBody>
      </p:sp>
      <p:sp>
        <p:nvSpPr>
          <p:cNvPr id="3" name="Title 2"/>
          <p:cNvSpPr>
            <a:spLocks noGrp="1"/>
          </p:cNvSpPr>
          <p:nvPr>
            <p:ph type="title"/>
          </p:nvPr>
        </p:nvSpPr>
        <p:spPr/>
        <p:txBody>
          <a:bodyPr/>
          <a:lstStyle/>
          <a:p>
            <a:pPr algn="l"/>
            <a:r>
              <a:rPr lang="en-US" dirty="0" smtClean="0">
                <a:solidFill>
                  <a:schemeClr val="tx1"/>
                </a:solidFill>
              </a:rPr>
              <a:t>           </a:t>
            </a:r>
            <a:r>
              <a:rPr lang="en-US" sz="4400" dirty="0" smtClean="0">
                <a:solidFill>
                  <a:schemeClr val="tx1"/>
                </a:solidFill>
              </a:rPr>
              <a:t>Research Studies</a:t>
            </a:r>
            <a:endParaRPr lang="en-US" sz="4400" dirty="0">
              <a:solidFill>
                <a:schemeClr val="tx1"/>
              </a:solidFill>
            </a:endParaRPr>
          </a:p>
        </p:txBody>
      </p:sp>
      <p:pic>
        <p:nvPicPr>
          <p:cNvPr id="6" name="Picture 7" descr="C:\Users\Stevenson\AppData\Local\Microsoft\Windows\Temporary Internet Files\Content.IE5\GIDQP8M2\MP90044252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200"/>
            <a:ext cx="1655618"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38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700" dirty="0" smtClean="0"/>
              <a:t>Study </a:t>
            </a:r>
            <a:r>
              <a:rPr lang="en-US" sz="1700" dirty="0"/>
              <a:t>conducted by </a:t>
            </a:r>
            <a:r>
              <a:rPr lang="en-US" sz="1700" b="1" dirty="0"/>
              <a:t>Dr. Arthur Toga </a:t>
            </a:r>
            <a:r>
              <a:rPr lang="en-US" sz="1700" dirty="0"/>
              <a:t>of the Laboratory of Neuro Imaging located at UCLA demonstrates that children and adolescents from ages 12 to 16 have less </a:t>
            </a:r>
            <a:r>
              <a:rPr lang="en-US" sz="1700" dirty="0">
                <a:solidFill>
                  <a:schemeClr val="tx2"/>
                </a:solidFill>
              </a:rPr>
              <a:t>myelination</a:t>
            </a:r>
            <a:r>
              <a:rPr lang="en-US" sz="1700" dirty="0"/>
              <a:t> in the frontal lobes of the brain. The frontal lobes, located at the front of the cranium, have been identified as the area of the brain that dictates rational behavior and reasoned weighing of </a:t>
            </a:r>
            <a:r>
              <a:rPr lang="en-US" sz="1700" dirty="0" smtClean="0"/>
              <a:t>consequences. </a:t>
            </a:r>
            <a:r>
              <a:rPr lang="en-US" sz="1700" dirty="0">
                <a:solidFill>
                  <a:schemeClr val="tx2"/>
                </a:solidFill>
              </a:rPr>
              <a:t>Myelin </a:t>
            </a:r>
            <a:r>
              <a:rPr lang="en-US" sz="1700" dirty="0"/>
              <a:t>is composed of neural cells that form insolating lipid layers around nerve processes. </a:t>
            </a:r>
            <a:r>
              <a:rPr lang="en-US" sz="1700" dirty="0">
                <a:solidFill>
                  <a:schemeClr val="tx2"/>
                </a:solidFill>
              </a:rPr>
              <a:t>Myelinated</a:t>
            </a:r>
            <a:r>
              <a:rPr lang="en-US" sz="1700" dirty="0"/>
              <a:t> processes can more effectively conduct electrical signals from one neuron to another. The presence of more </a:t>
            </a:r>
            <a:r>
              <a:rPr lang="en-US" sz="1700" dirty="0">
                <a:solidFill>
                  <a:schemeClr val="tx2"/>
                </a:solidFill>
              </a:rPr>
              <a:t>myelin</a:t>
            </a:r>
            <a:r>
              <a:rPr lang="en-US" sz="1700" dirty="0"/>
              <a:t> in adult frontal lobes implies that more neural processes are connecting neurons together. If connections between neurons in adolescent frontal lobes are not as abundant, adolescents may not be as capable of using their frontal lobes resulting in decreased ability to make reasoned decisions. </a:t>
            </a:r>
          </a:p>
          <a:p>
            <a:endParaRPr lang="en-US" dirty="0"/>
          </a:p>
          <a:p>
            <a:endParaRPr lang="en-US" dirty="0"/>
          </a:p>
        </p:txBody>
      </p:sp>
      <p:sp>
        <p:nvSpPr>
          <p:cNvPr id="3" name="Title 2"/>
          <p:cNvSpPr>
            <a:spLocks noGrp="1"/>
          </p:cNvSpPr>
          <p:nvPr>
            <p:ph type="title"/>
          </p:nvPr>
        </p:nvSpPr>
        <p:spPr/>
        <p:txBody>
          <a:bodyPr/>
          <a:lstStyle/>
          <a:p>
            <a:pPr algn="l"/>
            <a:r>
              <a:rPr lang="en-US" sz="4400" dirty="0" smtClean="0"/>
              <a:t>		 </a:t>
            </a:r>
            <a:r>
              <a:rPr lang="en-US" sz="4400" dirty="0" smtClean="0">
                <a:solidFill>
                  <a:schemeClr val="tx1"/>
                </a:solidFill>
              </a:rPr>
              <a:t>Research Studies</a:t>
            </a:r>
            <a:endParaRPr lang="en-US" sz="4400" dirty="0">
              <a:solidFill>
                <a:schemeClr val="tx1"/>
              </a:solidFill>
            </a:endParaRPr>
          </a:p>
        </p:txBody>
      </p:sp>
      <p:pic>
        <p:nvPicPr>
          <p:cNvPr id="4" name="Picture 17" descr="C:\Users\Stevenson\AppData\Local\Microsoft\Windows\Temporary Internet Files\Content.IE5\FYBQPG9S\MP90038777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04800"/>
            <a:ext cx="2057400" cy="185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514006"/>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09799"/>
            <a:ext cx="7745505" cy="3916363"/>
          </a:xfrm>
        </p:spPr>
        <p:txBody>
          <a:bodyPr>
            <a:noAutofit/>
          </a:bodyPr>
          <a:lstStyle/>
          <a:p>
            <a:pPr marL="0" indent="0">
              <a:buNone/>
            </a:pPr>
            <a:r>
              <a:rPr lang="en-US" sz="1600" b="1" dirty="0"/>
              <a:t>Dr. </a:t>
            </a:r>
            <a:r>
              <a:rPr lang="en-US" sz="1600" b="1" dirty="0" smtClean="0"/>
              <a:t>Jay Giedd, </a:t>
            </a:r>
            <a:r>
              <a:rPr lang="en-US" sz="1600" dirty="0" smtClean="0"/>
              <a:t>National Institute of Mental Health, </a:t>
            </a:r>
            <a:r>
              <a:rPr lang="en-US" sz="1600" dirty="0"/>
              <a:t>studied the adolescent brain using magnetic resonance imaging. </a:t>
            </a:r>
            <a:r>
              <a:rPr lang="en-US" sz="1600" dirty="0" smtClean="0"/>
              <a:t> He identified </a:t>
            </a:r>
            <a:r>
              <a:rPr lang="en-US" sz="1600" dirty="0"/>
              <a:t>the time between 13 and 18 when connections are made as the "use it or lose it principle." During adolescence, the amount of </a:t>
            </a:r>
            <a:r>
              <a:rPr lang="en-US" sz="1600" dirty="0">
                <a:solidFill>
                  <a:schemeClr val="tx2"/>
                </a:solidFill>
              </a:rPr>
              <a:t>myelin, </a:t>
            </a:r>
            <a:r>
              <a:rPr lang="en-US" sz="1600" dirty="0"/>
              <a:t>a fatty, insulating material that coats the axons of nerve cells increases, improving the nerve cells' ability to conduct electrical signals and to function efficiently. </a:t>
            </a:r>
            <a:r>
              <a:rPr lang="en-US" sz="1600" dirty="0" smtClean="0"/>
              <a:t>Nerve </a:t>
            </a:r>
            <a:r>
              <a:rPr lang="en-US" sz="1600" dirty="0"/>
              <a:t>cells develop </a:t>
            </a:r>
            <a:r>
              <a:rPr lang="en-US" sz="1600" dirty="0">
                <a:solidFill>
                  <a:schemeClr val="tx2"/>
                </a:solidFill>
              </a:rPr>
              <a:t>myelin</a:t>
            </a:r>
            <a:r>
              <a:rPr lang="en-US" sz="1600" dirty="0"/>
              <a:t>, an insulating layer which helps cells communicate. </a:t>
            </a:r>
            <a:r>
              <a:rPr lang="en-US" sz="1600" dirty="0" smtClean="0"/>
              <a:t> The </a:t>
            </a:r>
            <a:r>
              <a:rPr lang="en-US" sz="1600" dirty="0"/>
              <a:t>activities that </a:t>
            </a:r>
            <a:r>
              <a:rPr lang="en-US" sz="1600" dirty="0" smtClean="0"/>
              <a:t>youth </a:t>
            </a:r>
            <a:r>
              <a:rPr lang="en-US" sz="1600" dirty="0"/>
              <a:t>participate in </a:t>
            </a:r>
            <a:r>
              <a:rPr lang="en-US" sz="1600" dirty="0" smtClean="0"/>
              <a:t>influence </a:t>
            </a:r>
            <a:r>
              <a:rPr lang="en-US" sz="1600" dirty="0"/>
              <a:t>the connections made in the brain. If the neuron process connections are not properly made through sufficient stimulus, reduced function of the frontals lobes can result. </a:t>
            </a:r>
            <a:endParaRPr lang="en-US" sz="1600" dirty="0" smtClean="0"/>
          </a:p>
          <a:p>
            <a:pPr marL="0" indent="0">
              <a:buNone/>
            </a:pPr>
            <a:endParaRPr lang="en-US" sz="800" dirty="0" smtClean="0"/>
          </a:p>
          <a:p>
            <a:pPr marL="0" indent="0">
              <a:buNone/>
            </a:pPr>
            <a:r>
              <a:rPr lang="en-US" sz="1600" dirty="0" smtClean="0"/>
              <a:t>Different </a:t>
            </a:r>
            <a:r>
              <a:rPr lang="en-US" sz="1600" dirty="0"/>
              <a:t>environmental inputs can influence the development of </a:t>
            </a:r>
            <a:r>
              <a:rPr lang="en-US" sz="1600" dirty="0" smtClean="0"/>
              <a:t>the youth’s </a:t>
            </a:r>
            <a:r>
              <a:rPr lang="en-US" sz="1600" dirty="0"/>
              <a:t>frontal lobes. </a:t>
            </a:r>
            <a:r>
              <a:rPr lang="en-US" sz="1600" dirty="0" smtClean="0"/>
              <a:t>An </a:t>
            </a:r>
            <a:r>
              <a:rPr lang="en-US" sz="1600" dirty="0"/>
              <a:t>individual who grows up in an environment where regulation of emotions is encouraged would be expected to have different </a:t>
            </a:r>
            <a:r>
              <a:rPr lang="en-US" sz="1600" dirty="0">
                <a:solidFill>
                  <a:schemeClr val="tx2"/>
                </a:solidFill>
              </a:rPr>
              <a:t>myelinated</a:t>
            </a:r>
            <a:r>
              <a:rPr lang="en-US" sz="1600" dirty="0"/>
              <a:t> processes than an individual where such activity is not promoted. </a:t>
            </a:r>
            <a:r>
              <a:rPr lang="en-US" sz="1600" dirty="0" smtClean="0"/>
              <a:t> Environmental </a:t>
            </a:r>
            <a:r>
              <a:rPr lang="en-US" sz="1600" dirty="0"/>
              <a:t>inputs may have an important role in forming connections between neurons that leads to increased reasoning ability and self-regulation of emotional behavior. </a:t>
            </a:r>
            <a:r>
              <a:rPr lang="en-US" sz="1600" dirty="0" smtClean="0"/>
              <a:t> </a:t>
            </a:r>
          </a:p>
        </p:txBody>
      </p:sp>
      <p:sp>
        <p:nvSpPr>
          <p:cNvPr id="3" name="Title 2"/>
          <p:cNvSpPr>
            <a:spLocks noGrp="1"/>
          </p:cNvSpPr>
          <p:nvPr>
            <p:ph type="title"/>
          </p:nvPr>
        </p:nvSpPr>
        <p:spPr/>
        <p:txBody>
          <a:bodyPr/>
          <a:lstStyle/>
          <a:p>
            <a:pPr algn="l"/>
            <a:r>
              <a:rPr lang="en-US" sz="4400" dirty="0" smtClean="0"/>
              <a:t>     </a:t>
            </a:r>
            <a:r>
              <a:rPr lang="en-US" sz="4400" dirty="0" smtClean="0">
                <a:solidFill>
                  <a:schemeClr val="tx1"/>
                </a:solidFill>
              </a:rPr>
              <a:t>Research Studies</a:t>
            </a:r>
            <a:endParaRPr lang="en-US" sz="4400" dirty="0">
              <a:solidFill>
                <a:schemeClr val="tx1"/>
              </a:solidFill>
            </a:endParaRPr>
          </a:p>
        </p:txBody>
      </p:sp>
      <p:pic>
        <p:nvPicPr>
          <p:cNvPr id="10" name="Picture 2" descr="C:\Users\Stevenson\AppData\Local\Microsoft\Windows\Temporary Internet Files\Content.IE5\7CQ02W9T\MP9004004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381000"/>
            <a:ext cx="2438400" cy="174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9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5690</TotalTime>
  <Words>3586</Words>
  <Application>Microsoft Office PowerPoint</Application>
  <PresentationFormat>On-screen Show (4:3)</PresentationFormat>
  <Paragraphs>294</Paragraphs>
  <Slides>27</Slides>
  <Notes>27</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Hardcover</vt:lpstr>
      <vt:lpstr>              The Angry Mind   </vt:lpstr>
      <vt:lpstr>The Angry Mind</vt:lpstr>
      <vt:lpstr>The Angry Mind</vt:lpstr>
      <vt:lpstr> The Angry Mind</vt:lpstr>
      <vt:lpstr>    The Angry Mind  </vt:lpstr>
      <vt:lpstr>  The Angry Mind</vt:lpstr>
      <vt:lpstr>           Research Studies</vt:lpstr>
      <vt:lpstr>   Research Studies</vt:lpstr>
      <vt:lpstr>     Research Studies</vt:lpstr>
      <vt:lpstr> </vt:lpstr>
      <vt:lpstr>        Research Studies</vt:lpstr>
      <vt:lpstr>Research Findings</vt:lpstr>
      <vt:lpstr>       Research Findings</vt:lpstr>
      <vt:lpstr>   Research Findings</vt:lpstr>
      <vt:lpstr>The Angry Mind</vt:lpstr>
      <vt:lpstr>    The Angry Mind</vt:lpstr>
      <vt:lpstr>The Angry Mind</vt:lpstr>
      <vt:lpstr>               The Angry Mind</vt:lpstr>
      <vt:lpstr>         The Angry Mind</vt:lpstr>
      <vt:lpstr>The Angry Mind</vt:lpstr>
      <vt:lpstr>The Angry Mind</vt:lpstr>
      <vt:lpstr>   The Angry Mind</vt:lpstr>
      <vt:lpstr>          The Angry Mind</vt:lpstr>
      <vt:lpstr>     The Angry Mind</vt:lpstr>
      <vt:lpstr>Anger Response Program</vt:lpstr>
      <vt:lpstr>          The Angry Mind</vt:lpstr>
      <vt:lpstr>References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Chrysalis counseling centers</dc:title>
  <dc:creator>Stevenson</dc:creator>
  <cp:lastModifiedBy>Stevenson</cp:lastModifiedBy>
  <cp:revision>380</cp:revision>
  <cp:lastPrinted>2013-04-09T12:10:31Z</cp:lastPrinted>
  <dcterms:created xsi:type="dcterms:W3CDTF">2013-03-25T17:23:46Z</dcterms:created>
  <dcterms:modified xsi:type="dcterms:W3CDTF">2013-05-16T01:39:23Z</dcterms:modified>
</cp:coreProperties>
</file>