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60" r:id="rId4"/>
    <p:sldId id="276" r:id="rId5"/>
    <p:sldId id="281" r:id="rId6"/>
    <p:sldId id="277" r:id="rId7"/>
    <p:sldId id="284" r:id="rId8"/>
    <p:sldId id="278" r:id="rId9"/>
    <p:sldId id="282" r:id="rId10"/>
    <p:sldId id="287" r:id="rId11"/>
    <p:sldId id="279" r:id="rId12"/>
    <p:sldId id="280" r:id="rId13"/>
    <p:sldId id="283" r:id="rId14"/>
    <p:sldId id="285" r:id="rId15"/>
    <p:sldId id="264" r:id="rId16"/>
    <p:sldId id="267" r:id="rId17"/>
    <p:sldId id="286" r:id="rId18"/>
  </p:sldIdLst>
  <p:sldSz cx="9144000" cy="6858000" type="screen4x3"/>
  <p:notesSz cx="936307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7" autoAdjust="0"/>
  </p:normalViewPr>
  <p:slideViewPr>
    <p:cSldViewPr>
      <p:cViewPr>
        <p:scale>
          <a:sx n="80" d="100"/>
          <a:sy n="80" d="100"/>
        </p:scale>
        <p:origin x="-19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7333" cy="3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4117" y="0"/>
            <a:ext cx="4057333" cy="3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39AB6BFA-8F96-4F16-85BE-CC8D5DCF441A}" type="datetimeFigureOut">
              <a:rPr lang="en-US"/>
              <a:pPr/>
              <a:t>5/16/2013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583"/>
            <a:ext cx="4057333" cy="3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4117" y="6721583"/>
            <a:ext cx="4057333" cy="3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FB49CB9D-AAEE-4A74-9B02-2AD9D4666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4117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6D23529-D3A4-4FBD-B926-A9394B3BDE5A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58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4117" y="672158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A026A7F-7D7B-424E-89B4-DA795EBDE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26A7F-7D7B-424E-89B4-DA795EBDEC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555DF-E74C-48FD-825C-F3B456E9A15D}" type="datetime2">
              <a:rPr lang="en-US" smtClean="0"/>
              <a:pPr>
                <a:defRPr/>
              </a:pPr>
              <a:t>Thursday, May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C9799-CFD4-4E2C-A5E8-E967B744E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0EC9B-029E-48D0-95E2-66AF631895D8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7EDD0-457E-427A-BDAC-516D0E49B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60E93-6950-4CBD-B428-6EAA708C7D4D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29CFF-571B-4907-90B8-E2FD8DFBB5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4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B83C5-F829-4BE6-A815-EFDC9A159CB7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CCC8E-C894-421B-BB62-A3A232DC29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81947-4AB9-45D6-BBA9-8071F0EB13C9}" type="datetime2">
              <a:rPr lang="en-US" smtClean="0"/>
              <a:pPr>
                <a:defRPr/>
              </a:pPr>
              <a:t>Thursday, May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1488E-73FF-4FAF-9291-F32F10524C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0F8FE-3CB4-4520-A573-00A02583FDC5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68636-BC35-451A-951F-C25C645BBE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742CC-E001-433D-A76B-55E4C3965DEC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507F-429A-4376-AC04-78EEE54DB4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8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7BD70-2C2E-4398-A812-A215F6D29052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CD468-115C-40F5-8DF5-BB1BFF895E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45393-C85D-4851-BA26-0049F52D4E8D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59988-705A-4A34-9C52-EF3ED2DB2E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4557C-8F97-4EDD-AC57-E5ABA159F2B5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AB7BF-57DC-43E0-AEC8-0CEA0B5DE5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23B3E-7D82-4C05-87EC-9E8A40B039ED}" type="datetime2">
              <a:rPr lang="en-US" smtClean="0"/>
              <a:pPr>
                <a:defRPr/>
              </a:pPr>
              <a:t>Thursday, May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2AC8A-A1CC-48D5-B307-4CB61D6C1B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4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60B80A-DED8-4074-8C79-0A7456DA357B}" type="datetime2">
              <a:rPr lang="en-US" smtClean="0"/>
              <a:pPr>
                <a:defRPr/>
              </a:pPr>
              <a:t>Thursday, May 16,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18CE3-B811-4363-B64F-1140E4EB2F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3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ingchild.harvard.edu/resources/reports_and_working_paper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ingchild.harvard.edu/resources/multimedia/videos/three_core_concepts/brain_architectur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zXGEbZht0" TargetMode="External"/><Relationship Id="rId2" Type="http://schemas.openxmlformats.org/officeDocument/2006/relationships/hyperlink" Target="http://developingchild.harvard.edu/resources/multimedia/videos/three_core_concepts/toxic_str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qBay1HrK8W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458200" cy="2613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6000" dirty="0" smtClean="0"/>
              <a:t>Childhood Trauma: </a:t>
            </a:r>
            <a:br>
              <a:rPr lang="en-US" sz="6000" dirty="0" smtClean="0"/>
            </a:br>
            <a:r>
              <a:rPr lang="en-US" sz="6000" dirty="0" smtClean="0"/>
              <a:t>Beyond PTSD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48600" cy="1828800"/>
          </a:xfrm>
        </p:spPr>
        <p:txBody>
          <a:bodyPr>
            <a:normAutofit fontScale="92500" lnSpcReduction="20000"/>
          </a:bodyPr>
          <a:lstStyle/>
          <a:p>
            <a:pPr marR="0" algn="ctr">
              <a:lnSpc>
                <a:spcPct val="15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he Developmental Impact of </a:t>
            </a:r>
          </a:p>
          <a:p>
            <a:pPr marR="0" algn="ctr">
              <a:lnSpc>
                <a:spcPct val="150000"/>
              </a:lnSpc>
            </a:pPr>
            <a:r>
              <a:rPr lang="en-US" sz="2800" smtClean="0"/>
              <a:t>Attachment </a:t>
            </a:r>
            <a:r>
              <a:rPr lang="en-US" sz="2800" dirty="0" smtClean="0"/>
              <a:t>Trauma</a:t>
            </a:r>
            <a:r>
              <a:rPr lang="en-US" sz="2800" smtClean="0"/>
              <a:t>, </a:t>
            </a:r>
          </a:p>
          <a:p>
            <a:pPr marR="0" algn="ctr">
              <a:lnSpc>
                <a:spcPct val="150000"/>
              </a:lnSpc>
            </a:pPr>
            <a:r>
              <a:rPr lang="en-US" sz="2800" smtClean="0"/>
              <a:t>Chronic </a:t>
            </a:r>
            <a:r>
              <a:rPr lang="en-US" sz="2800" dirty="0" smtClean="0"/>
              <a:t>Childhood Abuse and Neglect</a:t>
            </a:r>
          </a:p>
          <a:p>
            <a:pPr marR="0" algn="ctr"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7181"/>
            <a:ext cx="5181600" cy="6908801"/>
          </a:xfrm>
        </p:spPr>
      </p:pic>
    </p:spTree>
    <p:extLst>
      <p:ext uri="{BB962C8B-B14F-4D97-AF65-F5344CB8AC3E}">
        <p14:creationId xmlns:p14="http://schemas.microsoft.com/office/powerpoint/2010/main" val="1438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Early Interventions - Initial Assessments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638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SzPct val="125000"/>
            </a:pPr>
            <a:r>
              <a:rPr lang="en-US" sz="2800" b="1" dirty="0" smtClean="0"/>
              <a:t>Mental Health Assessments 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2600" dirty="0" smtClean="0"/>
              <a:t>Necessary for all children entering Foster Care System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2600" dirty="0" smtClean="0"/>
              <a:t>Medical evaluations are standard procedure</a:t>
            </a:r>
          </a:p>
          <a:p>
            <a:pPr lvl="3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2200" dirty="0" smtClean="0"/>
              <a:t>CAPTA allows for EI screening thru ITC for Foster Care</a:t>
            </a:r>
          </a:p>
          <a:p>
            <a:pPr lvl="3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2400" dirty="0" smtClean="0"/>
              <a:t>Infant Toddler Connection)</a:t>
            </a:r>
            <a:endParaRPr lang="en-US" sz="2200" dirty="0" smtClean="0"/>
          </a:p>
          <a:p>
            <a:pPr lvl="2">
              <a:buClr>
                <a:srgbClr val="0070C0"/>
              </a:buClr>
              <a:buSzPct val="125000"/>
            </a:pPr>
            <a:r>
              <a:rPr lang="en-US" sz="2600" dirty="0" smtClean="0"/>
              <a:t>MH screenings for trauma are recommended by trauma experts &amp; researchers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2600" dirty="0" smtClean="0"/>
              <a:t>EI benefits community thru reductions in crime, homelessness, eligibility-based benefit enrollments, educational remediation, etc</a:t>
            </a:r>
            <a:r>
              <a:rPr lang="en-US" dirty="0" smtClean="0"/>
              <a:t>.</a:t>
            </a:r>
            <a:endParaRPr lang="en-US" sz="2000" dirty="0" smtClean="0"/>
          </a:p>
          <a:p>
            <a:pPr>
              <a:buClr>
                <a:srgbClr val="0070C0"/>
              </a:buClr>
              <a:buSzPct val="125000"/>
            </a:pPr>
            <a:r>
              <a:rPr lang="en-US" sz="2800" b="1" dirty="0" smtClean="0"/>
              <a:t>Top-Down vs. Bottom-Up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2600" dirty="0" smtClean="0"/>
              <a:t>For pre-verbal trauma memory is stored in neural pathways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2200" dirty="0" smtClean="0"/>
              <a:t>Often referred to as “body memory”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dirty="0" smtClean="0"/>
              <a:t>Trauma exposed youth often have sensory integration problems</a:t>
            </a:r>
            <a:endParaRPr lang="en-US" sz="2200" dirty="0" smtClean="0"/>
          </a:p>
          <a:p>
            <a:pPr lvl="2">
              <a:buClr>
                <a:srgbClr val="0070C0"/>
              </a:buClr>
              <a:buSzPct val="125000"/>
            </a:pPr>
            <a:r>
              <a:rPr lang="en-US" dirty="0" smtClean="0"/>
              <a:t>Kids may be misdiagnosed with ADHD rather than PTSD</a:t>
            </a:r>
            <a:endParaRPr lang="en-US" sz="2200" dirty="0" smtClean="0"/>
          </a:p>
          <a:p>
            <a:pPr lvl="3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Criteria is similar, especially with self-regulation problems</a:t>
            </a:r>
          </a:p>
          <a:p>
            <a:pPr marL="342900" lvl="2" indent="-342900">
              <a:buClr>
                <a:srgbClr val="0070C0"/>
              </a:buClr>
              <a:buSzPct val="125000"/>
            </a:pPr>
            <a:r>
              <a:rPr lang="en-US" sz="2800" b="1" dirty="0" smtClean="0"/>
              <a:t>We don’t remember when we were first held but we remember how we were held</a:t>
            </a:r>
            <a:r>
              <a:rPr lang="en-US" sz="2200" dirty="0" smtClean="0"/>
              <a:t>. </a:t>
            </a:r>
          </a:p>
          <a:p>
            <a:pPr>
              <a:buClr>
                <a:srgbClr val="0070C0"/>
              </a:buClr>
              <a:buSzPct val="1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b="1" dirty="0" smtClean="0">
                <a:latin typeface="+mj-lt"/>
              </a:rPr>
              <a:t>Evidence Based Practices Have </a:t>
            </a:r>
            <a:br>
              <a:rPr lang="en-US" sz="3000" b="1" dirty="0" smtClean="0">
                <a:latin typeface="+mj-lt"/>
              </a:rPr>
            </a:br>
            <a:r>
              <a:rPr lang="en-US" sz="3000" b="1" dirty="0" smtClean="0">
                <a:latin typeface="+mj-lt"/>
              </a:rPr>
              <a:t>Experiential Component</a:t>
            </a:r>
            <a:br>
              <a:rPr lang="en-US" sz="3000" b="1" dirty="0" smtClean="0">
                <a:latin typeface="+mj-lt"/>
              </a:rPr>
            </a:b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0070C0"/>
              </a:buClr>
              <a:buSzPct val="125000"/>
            </a:pPr>
            <a:r>
              <a:rPr lang="en-US" sz="5100" b="1" dirty="0" smtClean="0"/>
              <a:t>Address pre-verbal and developmental trauma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4000" dirty="0" smtClean="0"/>
              <a:t>“Amygdala whisperer” to move from auto-&gt;co-&gt;self-regulation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5100" b="1" dirty="0" smtClean="0"/>
              <a:t>Trauma-exposed youth often have higher frequency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4000" dirty="0" smtClean="0"/>
              <a:t>LD or DD due to “fragile” brain foundation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4000" dirty="0" smtClean="0"/>
              <a:t>Underdeveloped limbic systems (emotion, memory, learning)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4000" dirty="0" smtClean="0"/>
              <a:t>Stronger “negative” pathways of neural development</a:t>
            </a:r>
          </a:p>
          <a:p>
            <a:pPr marL="342900" lvl="1" indent="-342900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5100" b="1" dirty="0" smtClean="0"/>
              <a:t>Neuroplasticity – the good news! </a:t>
            </a:r>
          </a:p>
          <a:p>
            <a:pPr marL="742950" lvl="2" indent="-342900">
              <a:buClr>
                <a:srgbClr val="0070C0"/>
              </a:buClr>
              <a:buSzPct val="125000"/>
            </a:pPr>
            <a:r>
              <a:rPr lang="en-US" sz="4300" b="1" dirty="0" smtClean="0"/>
              <a:t>Positive goal directed physical activity integrates experiences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5100" b="1" dirty="0" smtClean="0"/>
              <a:t>Incorporate physiological self-regulation into therapy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4200" dirty="0" smtClean="0"/>
              <a:t>Sensorimotor Psychotherapy– Pat Ogden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4200" dirty="0" smtClean="0"/>
              <a:t>Draw attention to physical sensations related to emotions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4200" b="1" u="sng" dirty="0" smtClean="0"/>
              <a:t>S</a:t>
            </a:r>
            <a:r>
              <a:rPr lang="en-US" sz="4200" dirty="0" smtClean="0"/>
              <a:t>ensory </a:t>
            </a:r>
            <a:r>
              <a:rPr lang="en-US" sz="4200" b="1" u="sng" dirty="0" smtClean="0"/>
              <a:t>M</a:t>
            </a:r>
            <a:r>
              <a:rPr lang="en-US" sz="4200" dirty="0" smtClean="0"/>
              <a:t>otor </a:t>
            </a:r>
            <a:r>
              <a:rPr lang="en-US" sz="4200" b="1" u="sng" dirty="0" smtClean="0"/>
              <a:t>A</a:t>
            </a:r>
            <a:r>
              <a:rPr lang="en-US" sz="4200" dirty="0" smtClean="0"/>
              <a:t>rousal </a:t>
            </a:r>
            <a:r>
              <a:rPr lang="en-US" sz="4200" b="1" u="sng" dirty="0" smtClean="0"/>
              <a:t>R</a:t>
            </a:r>
            <a:r>
              <a:rPr lang="en-US" sz="4200" dirty="0" smtClean="0"/>
              <a:t>egulation </a:t>
            </a:r>
            <a:r>
              <a:rPr lang="en-US" sz="4200" b="1" u="sng" dirty="0" smtClean="0"/>
              <a:t>T</a:t>
            </a:r>
            <a:r>
              <a:rPr lang="en-US" sz="4200" dirty="0" smtClean="0"/>
              <a:t>herapy </a:t>
            </a:r>
            <a:r>
              <a:rPr lang="en-US" sz="4200" b="1" dirty="0" smtClean="0"/>
              <a:t>SMART</a:t>
            </a:r>
            <a:r>
              <a:rPr lang="en-US" sz="4200" dirty="0" smtClean="0"/>
              <a:t>– Elizabeth Warner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4200" dirty="0" smtClean="0"/>
              <a:t>Involves vestibular, proprioception, and other innate senses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4200" dirty="0" smtClean="0"/>
              <a:t>Especially effective for sustained violent trauma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4600" b="1" dirty="0" smtClean="0"/>
              <a:t>ARC – Attachment, Regulation, Competency – </a:t>
            </a:r>
            <a:r>
              <a:rPr lang="en-US" sz="4600" b="1" dirty="0" err="1" smtClean="0"/>
              <a:t>Blaustein</a:t>
            </a:r>
            <a:r>
              <a:rPr lang="en-US" sz="4600" b="1" dirty="0" smtClean="0"/>
              <a:t> and </a:t>
            </a:r>
            <a:r>
              <a:rPr lang="en-US" sz="4600" b="1" dirty="0" err="1" smtClean="0"/>
              <a:t>Kenniburgh</a:t>
            </a:r>
            <a:endParaRPr lang="en-US" sz="4600" b="1" dirty="0" smtClean="0"/>
          </a:p>
          <a:p>
            <a:pPr>
              <a:buClr>
                <a:srgbClr val="0070C0"/>
              </a:buClr>
              <a:buSzPct val="125000"/>
            </a:pPr>
            <a:r>
              <a:rPr lang="en-US" sz="4600" b="1" dirty="0" smtClean="0"/>
              <a:t>Non-directive and directive play therapy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4600" b="1" dirty="0" smtClean="0"/>
              <a:t>Bio-feedback – ADHD </a:t>
            </a:r>
            <a:r>
              <a:rPr lang="en-US" sz="4600" b="1" dirty="0" err="1" smtClean="0"/>
              <a:t>tx</a:t>
            </a:r>
            <a:endParaRPr lang="en-US" sz="4600" b="1" dirty="0" smtClean="0"/>
          </a:p>
          <a:p>
            <a:pPr>
              <a:buClr>
                <a:srgbClr val="0070C0"/>
              </a:buClr>
              <a:buSzPct val="12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j-lt"/>
              </a:rPr>
              <a:t>EBP - Experiential Component </a:t>
            </a:r>
            <a:r>
              <a:rPr lang="en-US" b="1" dirty="0" err="1" smtClean="0">
                <a:latin typeface="+mj-lt"/>
              </a:rPr>
              <a:t>con’t</a:t>
            </a:r>
            <a:r>
              <a:rPr lang="en-US" b="1" dirty="0" smtClean="0">
                <a:latin typeface="+mj-lt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60198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70C0"/>
              </a:buClr>
              <a:buSzPct val="125000"/>
            </a:pPr>
            <a:r>
              <a:rPr lang="en-US" sz="9600" b="1" dirty="0" smtClean="0"/>
              <a:t>Psychodrama – most likely in residential treatment facilities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7200" dirty="0" smtClean="0"/>
              <a:t>Works in weekly group out-patient therapy 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9600" b="1" dirty="0" smtClean="0"/>
              <a:t>Equine  Assisted Therapy – covered by most insurance 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9600" b="1" dirty="0" smtClean="0"/>
              <a:t>Eye Movement Desensitization and Reprocessing  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7200" dirty="0" smtClean="0"/>
              <a:t>Bi-lateral hemispheric processing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7200" dirty="0" smtClean="0"/>
              <a:t>Simultaneous negative and positive self-beliefs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7200" dirty="0" smtClean="0"/>
              <a:t>Trauma tells us something about who we believe we are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7200" dirty="0" smtClean="0"/>
              <a:t>Repetitive self-narrative 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9600" b="1" dirty="0" smtClean="0"/>
              <a:t>Dialectical Behavioral Therapy  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7200" dirty="0" smtClean="0"/>
              <a:t>Combines Mindfulness, Distress Tolerance, Acceptance, Reality-testing (CBT) 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9600" b="1" dirty="0" smtClean="0"/>
              <a:t>Yoga –CNS regulation, self-reciprocity, mindfulness, breathing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7200" dirty="0" smtClean="0"/>
              <a:t>After-school yoga programs?  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7200" dirty="0" smtClean="0"/>
              <a:t>Head Start?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7200" dirty="0" smtClean="0"/>
              <a:t>Easy to implement in any setting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9600" b="1" dirty="0"/>
              <a:t>Experiential learning through repetition rewires brain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7200" dirty="0"/>
              <a:t>Procedural memory strengthens (long-term &amp; implicit)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7200" dirty="0"/>
              <a:t>Integrate implicit and explicit memories to narrative change of IWM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7200" dirty="0"/>
              <a:t>Client is focus, not the </a:t>
            </a:r>
            <a:r>
              <a:rPr lang="en-US" sz="7200" dirty="0" smtClean="0"/>
              <a:t>trauma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sz="4800" dirty="0"/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sz="7200" dirty="0"/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endParaRPr lang="en-US" sz="4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96359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2578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smtClean="0"/>
              <a:t>Axelrod</a:t>
            </a:r>
            <a:r>
              <a:rPr lang="en-US" sz="1900" dirty="0"/>
              <a:t>, S. R., Morgan, C. A., &amp; Southwick, S. M. (2005). Symptoms of posttraumatic stress disorder and borderline personality disorder in veterans of Operation Desert Storm. </a:t>
            </a:r>
            <a:r>
              <a:rPr lang="en-US" sz="1900" i="1" dirty="0"/>
              <a:t>American Journal of Psychiatry</a:t>
            </a:r>
            <a:r>
              <a:rPr lang="en-US" sz="1900" dirty="0"/>
              <a:t>, </a:t>
            </a:r>
            <a:r>
              <a:rPr lang="en-US" sz="1900" i="1" dirty="0"/>
              <a:t>162</a:t>
            </a:r>
            <a:r>
              <a:rPr lang="en-US" sz="1900" dirty="0"/>
              <a:t>, 270-275. </a:t>
            </a:r>
            <a:endParaRPr lang="en-US" sz="1900" dirty="0" smtClean="0"/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err="1" smtClean="0"/>
              <a:t>Blaustein</a:t>
            </a:r>
            <a:r>
              <a:rPr lang="en-US" sz="1900" dirty="0" smtClean="0"/>
              <a:t>, M.E., </a:t>
            </a:r>
            <a:r>
              <a:rPr lang="en-US" sz="1900" dirty="0" err="1" smtClean="0"/>
              <a:t>Kinniburgh</a:t>
            </a:r>
            <a:r>
              <a:rPr lang="en-US" sz="1900" dirty="0" smtClean="0"/>
              <a:t>, K.M. (2010). </a:t>
            </a:r>
            <a:r>
              <a:rPr lang="en-US" sz="1900" i="1" dirty="0" smtClean="0"/>
              <a:t>Treating traumatic stress in children and adolescents: How to foster resilience through attachment, self-regulation , and competency. </a:t>
            </a:r>
            <a:r>
              <a:rPr lang="en-US" sz="1900" dirty="0" smtClean="0"/>
              <a:t>New York, Guilford.</a:t>
            </a:r>
            <a:endParaRPr lang="en-US" sz="1900" i="1" dirty="0" smtClean="0"/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err="1" smtClean="0"/>
              <a:t>Coan</a:t>
            </a:r>
            <a:r>
              <a:rPr lang="en-US" sz="1900" dirty="0" smtClean="0"/>
              <a:t>, J. (2010). Adult attachment and the brain. </a:t>
            </a:r>
            <a:r>
              <a:rPr lang="en-US" sz="1900" dirty="0"/>
              <a:t> </a:t>
            </a:r>
            <a:r>
              <a:rPr lang="en-US" sz="1900" i="1" dirty="0" smtClean="0"/>
              <a:t>Journal of Social and Personal Relationships, 27</a:t>
            </a:r>
            <a:r>
              <a:rPr lang="en-US" sz="1900" dirty="0" smtClean="0"/>
              <a:t>(2). 210-217.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err="1" smtClean="0"/>
              <a:t>Courtois</a:t>
            </a:r>
            <a:r>
              <a:rPr lang="en-US" sz="1900" dirty="0" smtClean="0"/>
              <a:t>, C. (2012, February). New Guidelines for the treatment of complex trauma, Chevy Chase, Md.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err="1" smtClean="0"/>
              <a:t>Felitti</a:t>
            </a:r>
            <a:r>
              <a:rPr lang="en-US" sz="1900" dirty="0" smtClean="0"/>
              <a:t>, V.J., </a:t>
            </a:r>
            <a:r>
              <a:rPr lang="en-US" sz="1900" dirty="0" err="1" smtClean="0"/>
              <a:t>Anda</a:t>
            </a:r>
            <a:r>
              <a:rPr lang="en-US" sz="1900" dirty="0" smtClean="0"/>
              <a:t>, R.F., </a:t>
            </a:r>
            <a:r>
              <a:rPr lang="en-US" sz="1900" dirty="0" err="1" smtClean="0"/>
              <a:t>Nordenberg</a:t>
            </a:r>
            <a:r>
              <a:rPr lang="en-US" sz="1900" dirty="0" smtClean="0"/>
              <a:t>, D., Williamson, D.F., Spitz, A.M., Edwards, V., Koss, M.P., &amp; Marks, J.J. (1998).  Relationship of childhood abuse and household dysfunction to many of the leading causes of death in adults: The adverse childhood experiences (ACE) study.  </a:t>
            </a:r>
            <a:r>
              <a:rPr lang="en-US" sz="1900" i="1" dirty="0" smtClean="0"/>
              <a:t>American Journal of Preventive Medicine, 14(4).</a:t>
            </a:r>
            <a:r>
              <a:rPr lang="en-US" sz="1900" dirty="0" smtClean="0"/>
              <a:t> 245-258.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smtClean="0"/>
              <a:t>Center on The Developing Child, Harvard University. </a:t>
            </a: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://developingchild.harvard.edu/resources/reports_and_working_papers</a:t>
            </a:r>
            <a:r>
              <a:rPr lang="en-US" sz="1900" dirty="0" smtClean="0">
                <a:hlinkClick r:id="rId2"/>
              </a:rPr>
              <a:t>/</a:t>
            </a:r>
            <a:endParaRPr lang="en-US" sz="1900" dirty="0" smtClean="0"/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sz="1900" dirty="0" smtClean="0"/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sz="1600" dirty="0" smtClean="0"/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10200"/>
          </a:xfrm>
        </p:spPr>
        <p:txBody>
          <a:bodyPr>
            <a:noAutofit/>
          </a:bodyPr>
          <a:lstStyle/>
          <a:p>
            <a:pPr marL="274320" indent="-274320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/>
              <a:t>Heller, D. P. (2012 February) The neurobiology of relationships: Crossing the bridge to secure attachment and to regain resilience and richness in relationships. Networker, Symposium, Washington, DC</a:t>
            </a:r>
            <a:r>
              <a:rPr lang="en-US" sz="19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err="1" smtClean="0"/>
              <a:t>Hesse</a:t>
            </a:r>
            <a:r>
              <a:rPr lang="en-US" sz="1900" dirty="0"/>
              <a:t>, E. (1999). The Adult Attachment Interview: Historical and current perspectives. In J. Cassidy &amp; P.R. Shaver (Eds.), </a:t>
            </a:r>
            <a:r>
              <a:rPr lang="en-US" sz="1900" i="1" dirty="0"/>
              <a:t>Handbook of attachment: Theory, research and clinical applications</a:t>
            </a:r>
            <a:r>
              <a:rPr lang="en-US" sz="1900" dirty="0"/>
              <a:t> (pp.395 – 433).  New York: Guilford Press.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smtClean="0"/>
              <a:t>Jankowski</a:t>
            </a:r>
            <a:r>
              <a:rPr lang="en-US" sz="1900" dirty="0"/>
              <a:t>, M.K., </a:t>
            </a:r>
            <a:r>
              <a:rPr lang="en-US" sz="1900" dirty="0" err="1"/>
              <a:t>Leitenberg</a:t>
            </a:r>
            <a:r>
              <a:rPr lang="en-US" sz="1900" dirty="0"/>
              <a:t>, H., Henning, K., &amp; Coffey, P. (2002).  Parental caring as a possible buffer against sexual </a:t>
            </a:r>
            <a:r>
              <a:rPr lang="en-US" sz="1900" dirty="0" err="1"/>
              <a:t>revictimization</a:t>
            </a:r>
            <a:r>
              <a:rPr lang="en-US" sz="1900" dirty="0"/>
              <a:t> in young adult survivors of child sexual abuse.  </a:t>
            </a:r>
            <a:r>
              <a:rPr lang="en-US" sz="1900" i="1" dirty="0"/>
              <a:t>Journal of Traumatic Stress, 15</a:t>
            </a:r>
            <a:r>
              <a:rPr lang="en-US" sz="1900" dirty="0"/>
              <a:t>(3), 235 – 244.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err="1" smtClean="0"/>
              <a:t>Luxenberg</a:t>
            </a:r>
            <a:r>
              <a:rPr lang="en-US" sz="1900" dirty="0"/>
              <a:t>, T., Spinazzola, J., Hidalgo, J., Hunt, C., &amp; van der </a:t>
            </a:r>
            <a:r>
              <a:rPr lang="en-US" sz="1900" dirty="0" err="1"/>
              <a:t>Kolk</a:t>
            </a:r>
            <a:r>
              <a:rPr lang="en-US" sz="1900" dirty="0"/>
              <a:t>, B. A. (2001a). Complex trauma and disorders of extreme stress (DESNOS) part one: Assessment. </a:t>
            </a:r>
            <a:r>
              <a:rPr lang="en-US" sz="1900" i="1" dirty="0"/>
              <a:t>Directions in Psychiatry</a:t>
            </a:r>
            <a:r>
              <a:rPr lang="en-US" sz="1900" dirty="0"/>
              <a:t>, </a:t>
            </a:r>
            <a:r>
              <a:rPr lang="en-US" sz="1900" i="1" dirty="0"/>
              <a:t>21</a:t>
            </a:r>
            <a:r>
              <a:rPr lang="en-US" sz="1900" dirty="0"/>
              <a:t>(25), 373-393. </a:t>
            </a:r>
            <a:endParaRPr lang="en-US" sz="1900" dirty="0" smtClean="0"/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err="1"/>
              <a:t>Luxenberg</a:t>
            </a:r>
            <a:r>
              <a:rPr lang="en-US" sz="1900" dirty="0"/>
              <a:t>, T., Spinazzola, J., Hidalgo, J., Hunt, C., &amp; van der </a:t>
            </a:r>
            <a:r>
              <a:rPr lang="en-US" sz="1900" dirty="0" err="1"/>
              <a:t>Kolk</a:t>
            </a:r>
            <a:r>
              <a:rPr lang="en-US" sz="1900" dirty="0"/>
              <a:t>, B. A. (2001b). Complex trauma and disorders of extreme stress (DESNOS) part two: Treatment. </a:t>
            </a:r>
            <a:r>
              <a:rPr lang="en-US" sz="1900" i="1" dirty="0"/>
              <a:t>Directions in Psychiatry</a:t>
            </a:r>
            <a:r>
              <a:rPr lang="en-US" sz="1900" dirty="0"/>
              <a:t>, </a:t>
            </a:r>
            <a:r>
              <a:rPr lang="en-US" sz="1900" i="1" dirty="0"/>
              <a:t>21</a:t>
            </a:r>
            <a:r>
              <a:rPr lang="en-US" sz="1900" dirty="0"/>
              <a:t>(26), 395-414</a:t>
            </a:r>
            <a:r>
              <a:rPr lang="en-US" sz="1900" dirty="0" smtClean="0"/>
              <a:t>.</a:t>
            </a:r>
          </a:p>
          <a:p>
            <a:pPr marL="274320" indent="-274320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1900" dirty="0" smtClean="0"/>
              <a:t> </a:t>
            </a:r>
            <a:r>
              <a:rPr lang="en-US" sz="2000" dirty="0"/>
              <a:t>Ogden, P. &amp; Minton, K. (2000). Sensorimotor psychotherapy: One method for processing  traumatic memory. </a:t>
            </a:r>
            <a:r>
              <a:rPr lang="en-US" sz="2000" i="1" dirty="0"/>
              <a:t>Traumatology VI(3). 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sz="1900" dirty="0"/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sz="1600" dirty="0"/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2500" dirty="0" smtClean="0"/>
              <a:t>Renaud</a:t>
            </a:r>
            <a:r>
              <a:rPr lang="en-US" sz="2500" dirty="0"/>
              <a:t>, E. F. (2008).  The attachment characteristics of combat veterans with PTSD. </a:t>
            </a:r>
            <a:r>
              <a:rPr lang="en-US" sz="2500" i="1" dirty="0"/>
              <a:t>Traumatology, 14</a:t>
            </a:r>
            <a:r>
              <a:rPr lang="en-US" sz="2500" dirty="0"/>
              <a:t>(3), 1 – 12. </a:t>
            </a:r>
          </a:p>
          <a:p>
            <a:pPr marL="274320" indent="-274320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2500" dirty="0" err="1"/>
              <a:t>Rovi</a:t>
            </a:r>
            <a:r>
              <a:rPr lang="en-US" sz="2500" dirty="0"/>
              <a:t>, S., Chen, P.H., &amp; Johnson, M.S. (2004). The economic burden of hospitalizations </a:t>
            </a:r>
            <a:r>
              <a:rPr lang="en-US" sz="2500" dirty="0" smtClean="0"/>
              <a:t>associated </a:t>
            </a:r>
            <a:r>
              <a:rPr lang="en-US" sz="2500" dirty="0"/>
              <a:t>with child abuse and neglect. </a:t>
            </a:r>
            <a:r>
              <a:rPr lang="en-US" sz="2500" i="1" dirty="0"/>
              <a:t>American Journal of Public Health, 94</a:t>
            </a:r>
            <a:r>
              <a:rPr lang="en-US" sz="2500" dirty="0"/>
              <a:t>, </a:t>
            </a:r>
            <a:r>
              <a:rPr lang="en-US" sz="2500" dirty="0" smtClean="0"/>
              <a:t>586-590</a:t>
            </a:r>
            <a:r>
              <a:rPr lang="en-US" sz="2500" dirty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2500" dirty="0" err="1" smtClean="0"/>
              <a:t>Schore</a:t>
            </a:r>
            <a:r>
              <a:rPr lang="en-US" sz="2500" dirty="0"/>
              <a:t>, A. N. (2000). Attachment and the regulation of the right brain. </a:t>
            </a:r>
            <a:r>
              <a:rPr lang="en-US" sz="2500" i="1" dirty="0"/>
              <a:t>Attachment &amp; Human Development</a:t>
            </a:r>
            <a:r>
              <a:rPr lang="en-US" sz="2500" dirty="0"/>
              <a:t>, </a:t>
            </a:r>
            <a:r>
              <a:rPr lang="en-US" sz="2500" i="1" dirty="0"/>
              <a:t>2</a:t>
            </a:r>
            <a:r>
              <a:rPr lang="en-US" sz="2500" dirty="0"/>
              <a:t>(1), 23-47 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2500" dirty="0"/>
              <a:t>van der </a:t>
            </a:r>
            <a:r>
              <a:rPr lang="en-US" sz="2500" dirty="0" err="1"/>
              <a:t>Kolk</a:t>
            </a:r>
            <a:r>
              <a:rPr lang="en-US" sz="2500" dirty="0"/>
              <a:t>, B. A., Roth, S., </a:t>
            </a:r>
            <a:r>
              <a:rPr lang="en-US" sz="2500" dirty="0" err="1"/>
              <a:t>Pelcovitz</a:t>
            </a:r>
            <a:r>
              <a:rPr lang="en-US" sz="2500" dirty="0"/>
              <a:t>, D., Sunday, S., &amp; Spinazzola, J. (2005). Disorders of extreme stress: The empirical foundation of a complex adaptation to trauma. </a:t>
            </a:r>
            <a:r>
              <a:rPr lang="en-US" sz="2500" i="1" dirty="0"/>
              <a:t>Journal of Traumatic Stress</a:t>
            </a:r>
            <a:r>
              <a:rPr lang="en-US" sz="2500" dirty="0"/>
              <a:t>, </a:t>
            </a:r>
            <a:r>
              <a:rPr lang="en-US" sz="2500" i="1" dirty="0"/>
              <a:t>18</a:t>
            </a:r>
            <a:r>
              <a:rPr lang="en-US" sz="2500" dirty="0"/>
              <a:t>(5), 389-399. </a:t>
            </a:r>
          </a:p>
          <a:p>
            <a:pPr marL="274320" indent="-274320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2500" dirty="0"/>
              <a:t>Wang, C.T., &amp; Holton, J. (2007). Total estimated cost of child abuse and neglect in the United States.   </a:t>
            </a:r>
            <a:r>
              <a:rPr lang="en-US" sz="2500" i="1" dirty="0"/>
              <a:t>Economic Impact Study, 1</a:t>
            </a:r>
            <a:r>
              <a:rPr lang="en-US" sz="2500" dirty="0"/>
              <a:t>, 1-5.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2500" dirty="0" err="1" smtClean="0"/>
              <a:t>Wesselmann</a:t>
            </a:r>
            <a:r>
              <a:rPr lang="en-US" sz="2500" dirty="0"/>
              <a:t>, D., &amp; Potter, A. E. (2009). Change in adult attachment status following treatment with EMDR: Three case studies. </a:t>
            </a:r>
            <a:r>
              <a:rPr lang="en-US" sz="2500" i="1" dirty="0"/>
              <a:t>Journal of EMDR Practice and Research</a:t>
            </a:r>
            <a:r>
              <a:rPr lang="en-US" sz="2500" dirty="0"/>
              <a:t>, </a:t>
            </a:r>
            <a:r>
              <a:rPr lang="en-US" sz="2500" i="1" dirty="0"/>
              <a:t>3</a:t>
            </a:r>
            <a:r>
              <a:rPr lang="en-US" sz="2500" dirty="0"/>
              <a:t>(3), 178-191. 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2500" dirty="0" smtClean="0"/>
              <a:t>Wolf</a:t>
            </a:r>
            <a:r>
              <a:rPr lang="en-US" sz="2500" dirty="0"/>
              <a:t>, G. K., </a:t>
            </a:r>
            <a:r>
              <a:rPr lang="en-US" sz="2500" dirty="0" err="1"/>
              <a:t>Reinhard</a:t>
            </a:r>
            <a:r>
              <a:rPr lang="en-US" sz="2500" dirty="0"/>
              <a:t>, M., </a:t>
            </a:r>
            <a:r>
              <a:rPr lang="en-US" sz="2500" dirty="0" err="1"/>
              <a:t>Cozolino</a:t>
            </a:r>
            <a:r>
              <a:rPr lang="en-US" sz="2500" dirty="0"/>
              <a:t>, L. J., Caldwell, A., &amp; </a:t>
            </a:r>
            <a:r>
              <a:rPr lang="en-US" sz="2500" dirty="0" err="1"/>
              <a:t>Asamen</a:t>
            </a:r>
            <a:r>
              <a:rPr lang="en-US" sz="2500" dirty="0"/>
              <a:t>, J. K. (2009). Neuropsychiatric symptoms of complex posttraumatic stress disorder: A preliminary Minnesota multiphasic personality inventory scale to identify adult survivors of childhood abuse. </a:t>
            </a:r>
            <a:r>
              <a:rPr lang="en-US" sz="2500" i="1" dirty="0"/>
              <a:t>Psychological Trauma: Theory, Research, Practice, and Policy</a:t>
            </a:r>
            <a:r>
              <a:rPr lang="en-US" sz="2500" dirty="0"/>
              <a:t>, </a:t>
            </a:r>
            <a:r>
              <a:rPr lang="en-US" sz="2500" i="1" dirty="0"/>
              <a:t>1</a:t>
            </a:r>
            <a:r>
              <a:rPr lang="en-US" sz="2500" dirty="0"/>
              <a:t>(1), 49-64.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6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4419600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216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213" y="49236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Papyrus" pitchFamily="66" charset="0"/>
              </a:rPr>
              <a:t>Actually, on a cellular level, I’m very busy…</a:t>
            </a:r>
            <a:endParaRPr lang="en-US" sz="3600" b="1" dirty="0"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50292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Papyrus" pitchFamily="66" charset="0"/>
            </a:endParaRPr>
          </a:p>
          <a:p>
            <a:endParaRPr lang="en-US" dirty="0">
              <a:latin typeface="Papyrus" pitchFamily="66" charset="0"/>
            </a:endParaRPr>
          </a:p>
          <a:p>
            <a:endParaRPr lang="en-US" dirty="0" smtClean="0">
              <a:latin typeface="Papyrus" pitchFamily="66" charset="0"/>
            </a:endParaRPr>
          </a:p>
          <a:p>
            <a:r>
              <a:rPr lang="en-US" b="1" dirty="0" smtClean="0">
                <a:latin typeface="Papyrus" pitchFamily="66" charset="0"/>
              </a:rPr>
              <a:t>Infants are born with their most fully developed and largest sensory organ – skin!  And ready to receive the initial stimulus to begin building neural connections.  </a:t>
            </a:r>
            <a:endParaRPr lang="en-US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2900" b="1" dirty="0" smtClean="0"/>
              <a:t>DEVELOPMENTAL TRAUMA OCCURS AT CELLULAR LEVEL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>
            <a:normAutofit fontScale="62500" lnSpcReduction="20000"/>
          </a:bodyPr>
          <a:lstStyle/>
          <a:p>
            <a:pPr marL="240030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3500" b="1" dirty="0" smtClean="0"/>
              <a:t>Early lessons of maltreatment stored as implicit memory  </a:t>
            </a:r>
          </a:p>
          <a:p>
            <a:pPr marL="640080" lvl="1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Hard-wired</a:t>
            </a:r>
            <a:r>
              <a:rPr lang="en-US" b="1" dirty="0" smtClean="0"/>
              <a:t> </a:t>
            </a:r>
            <a:r>
              <a:rPr lang="en-US" dirty="0" smtClean="0"/>
              <a:t>into neurological scaffolding</a:t>
            </a:r>
            <a:endParaRPr lang="en-US" b="1" dirty="0" smtClean="0"/>
          </a:p>
          <a:p>
            <a:pPr marL="640080" lvl="1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Restricts various critical stages of brain structure development </a:t>
            </a:r>
          </a:p>
          <a:p>
            <a:pPr marL="240030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3500" b="1" dirty="0" smtClean="0"/>
              <a:t>Fear interrupts our ability to love</a:t>
            </a:r>
          </a:p>
          <a:p>
            <a:pPr marL="240030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3500" b="1" dirty="0" smtClean="0"/>
              <a:t>Attachment </a:t>
            </a:r>
            <a:r>
              <a:rPr lang="en-US" sz="3500" b="1" dirty="0"/>
              <a:t>s</a:t>
            </a:r>
            <a:r>
              <a:rPr lang="en-US" sz="3500" b="1" dirty="0" smtClean="0"/>
              <a:t>tyles </a:t>
            </a:r>
            <a:r>
              <a:rPr lang="en-US" sz="3500" b="1" dirty="0"/>
              <a:t>are g</a:t>
            </a:r>
            <a:r>
              <a:rPr lang="en-US" sz="3500" b="1" dirty="0" smtClean="0"/>
              <a:t>enerational </a:t>
            </a:r>
            <a:r>
              <a:rPr lang="en-US" sz="3500" b="1" dirty="0"/>
              <a:t>(</a:t>
            </a:r>
            <a:r>
              <a:rPr lang="en-US" sz="3500" b="1" dirty="0" err="1"/>
              <a:t>Hesse</a:t>
            </a:r>
            <a:r>
              <a:rPr lang="en-US" sz="3500" b="1" dirty="0"/>
              <a:t>, 1999</a:t>
            </a:r>
            <a:r>
              <a:rPr lang="en-US" sz="3500" b="1" dirty="0" smtClean="0"/>
              <a:t>)</a:t>
            </a:r>
          </a:p>
          <a:p>
            <a:pPr marL="640080" lvl="1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Secure attachment: “serve &amp; return”; secure base; protective factor</a:t>
            </a:r>
          </a:p>
          <a:p>
            <a:pPr marL="640080" lvl="1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Insecure – dysregulation with surrounding environment; risk factor</a:t>
            </a:r>
          </a:p>
          <a:p>
            <a:pPr marL="1040130" lvl="2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Avoidant :  fearful, dismissive, dissociative, auto-regulating (downwards)</a:t>
            </a:r>
          </a:p>
          <a:p>
            <a:pPr marL="1040130" lvl="2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Ambivalent :  over-activated, external regulation</a:t>
            </a:r>
          </a:p>
          <a:p>
            <a:pPr marL="1040130" lvl="2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Disorganized: approach/avoidant, extreme over &amp; under regulation</a:t>
            </a:r>
          </a:p>
          <a:p>
            <a:pPr marL="641033" lvl="1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75% correlation attachment styles between generations (</a:t>
            </a:r>
            <a:r>
              <a:rPr lang="en-US" dirty="0" err="1" smtClean="0"/>
              <a:t>Schore</a:t>
            </a:r>
            <a:r>
              <a:rPr lang="en-US" dirty="0" smtClean="0"/>
              <a:t>, 2000)</a:t>
            </a:r>
            <a:endParaRPr lang="en-US" dirty="0"/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Early Intervention reduces generational cycles of  chronic abuse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USDHHS (2002) – identified 870,000 abused/neglected children in US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83.3% abused by primary caregiver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Infants to age 3 with highest rates of victimization and death</a:t>
            </a:r>
          </a:p>
          <a:p>
            <a:pPr marL="640080" lvl="1" indent="-246888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r>
              <a:rPr lang="en-US" dirty="0" smtClean="0"/>
              <a:t>Implications for placing children with grandparents?  </a:t>
            </a:r>
          </a:p>
          <a:p>
            <a:pPr marL="240030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3500" b="1" dirty="0" smtClean="0"/>
              <a:t>Early Mental </a:t>
            </a:r>
            <a:r>
              <a:rPr lang="en-US" sz="3500" b="1" dirty="0"/>
              <a:t>H</a:t>
            </a:r>
            <a:r>
              <a:rPr lang="en-US" sz="3500" b="1" dirty="0" smtClean="0"/>
              <a:t>ealth </a:t>
            </a:r>
            <a:r>
              <a:rPr lang="en-US" sz="3500" b="1" dirty="0"/>
              <a:t>is </a:t>
            </a:r>
            <a:r>
              <a:rPr lang="en-US" sz="3500" b="1" dirty="0" smtClean="0"/>
              <a:t>neurobiological and medically necessary</a:t>
            </a:r>
          </a:p>
          <a:p>
            <a:pPr marL="640080" lvl="1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3000" dirty="0" smtClean="0"/>
              <a:t>Children entering Foster Care System have medical exams</a:t>
            </a:r>
          </a:p>
          <a:p>
            <a:pPr marL="640080" lvl="1" indent="-246888">
              <a:buClr>
                <a:srgbClr val="0070C0"/>
              </a:buClr>
              <a:buFont typeface="Wingdings 2"/>
              <a:buChar char=""/>
              <a:defRPr/>
            </a:pPr>
            <a:r>
              <a:rPr lang="en-US" sz="3000" dirty="0" smtClean="0"/>
              <a:t>Mental Health screening for all children entering Foster Care System </a:t>
            </a:r>
          </a:p>
          <a:p>
            <a:pPr marL="274320" indent="-274320" fontAlgn="auto">
              <a:spcAft>
                <a:spcPts val="0"/>
              </a:spcAft>
              <a:buClr>
                <a:srgbClr val="0070C0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/>
              <a:t>Relationships – A Matter of Life and Death!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867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en-US" sz="3000" b="1" dirty="0" smtClean="0"/>
              <a:t>Brains </a:t>
            </a:r>
            <a:r>
              <a:rPr lang="en-US" sz="3000" b="1" dirty="0"/>
              <a:t>develop within the context of relationships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/>
              <a:t>Brains grow over time with “bottom-up” structuring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/>
              <a:t>700 new neural connections every second in first years </a:t>
            </a:r>
            <a:endParaRPr lang="en-US" sz="2600" dirty="0" smtClean="0"/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 smtClean="0"/>
              <a:t>Connections develops template for all future relationships</a:t>
            </a:r>
          </a:p>
          <a:p>
            <a:pPr lvl="2">
              <a:buClr>
                <a:srgbClr val="0070C0"/>
              </a:buClr>
            </a:pPr>
            <a:r>
              <a:rPr lang="en-US" sz="2200" dirty="0" err="1" smtClean="0"/>
              <a:t>Bowlby’s</a:t>
            </a:r>
            <a:r>
              <a:rPr lang="en-US" sz="2200" dirty="0" smtClean="0"/>
              <a:t> “Internal Working Model”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/>
              <a:t>How the child expects others to treat them</a:t>
            </a:r>
          </a:p>
          <a:p>
            <a:pPr lvl="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800" dirty="0" smtClean="0"/>
              <a:t>How the child “trains” other to treat them</a:t>
            </a:r>
          </a:p>
          <a:p>
            <a:pPr>
              <a:buClr>
                <a:srgbClr val="0070C0"/>
              </a:buClr>
            </a:pPr>
            <a:r>
              <a:rPr lang="en-US" sz="3000" b="1" dirty="0" smtClean="0"/>
              <a:t>Experiences Build </a:t>
            </a:r>
            <a:r>
              <a:rPr lang="en-US" sz="3000" b="1" dirty="0"/>
              <a:t>B</a:t>
            </a:r>
            <a:r>
              <a:rPr lang="en-US" sz="3000" b="1" dirty="0" smtClean="0"/>
              <a:t>rains (Video 1:57)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 smtClean="0">
                <a:hlinkClick r:id="rId2"/>
              </a:rPr>
              <a:t>http://developingchild.harvard.edu/resources/multimedia/videos/three_core_concepts/brain_architecture/</a:t>
            </a:r>
            <a:endParaRPr lang="en-US" sz="2600" dirty="0" smtClean="0"/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 smtClean="0"/>
              <a:t>Growth </a:t>
            </a:r>
            <a:r>
              <a:rPr lang="en-US" sz="2600" dirty="0"/>
              <a:t>in nurturing and loving relationships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/>
              <a:t>Mirror neurons promote empathy/sympathy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/>
              <a:t>“Serve &amp; return” relationships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/>
              <a:t>“Sturdy” foundation for brain development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en-US" sz="2900" dirty="0"/>
          </a:p>
          <a:p>
            <a:pPr lvl="0"/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7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Consequences of Developmental Trauma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5626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70C0"/>
              </a:buClr>
              <a:buSzPct val="125000"/>
            </a:pPr>
            <a:r>
              <a:rPr lang="en-US" sz="4100" b="1" dirty="0" smtClean="0"/>
              <a:t>Neural death in chronic/toxic stressful relationships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700" dirty="0" smtClean="0"/>
              <a:t>Chronic stress restricts neural growth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700" dirty="0" smtClean="0">
                <a:hlinkClick r:id="rId2"/>
              </a:rPr>
              <a:t>http://developingchild.harvard.edu/resources/multimedia/videos/three_core_concepts/toxic_stress/</a:t>
            </a:r>
            <a:r>
              <a:rPr lang="en-US" sz="3700" dirty="0" smtClean="0"/>
              <a:t>   Harvard video 1:52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700" dirty="0" smtClean="0"/>
              <a:t>Unreliable responses (</a:t>
            </a:r>
            <a:r>
              <a:rPr lang="en-US" sz="3700" dirty="0" err="1" smtClean="0"/>
              <a:t>Tronick</a:t>
            </a:r>
            <a:r>
              <a:rPr lang="en-US" sz="3700" dirty="0" smtClean="0"/>
              <a:t> still face video 2:49)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700" dirty="0" smtClean="0">
                <a:hlinkClick r:id="rId3"/>
              </a:rPr>
              <a:t>https://www.youtube.com/watch?v=apzXGEbZht0</a:t>
            </a:r>
            <a:endParaRPr lang="en-US" sz="3700" dirty="0" smtClean="0"/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endParaRPr lang="en-US" sz="1300" dirty="0" smtClean="0"/>
          </a:p>
          <a:p>
            <a:pPr>
              <a:buClr>
                <a:srgbClr val="0070C0"/>
              </a:buClr>
              <a:buSzPct val="125000"/>
            </a:pPr>
            <a:r>
              <a:rPr lang="en-US" sz="4100" b="1" dirty="0" smtClean="0"/>
              <a:t>Types of stress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700" dirty="0" smtClean="0"/>
              <a:t>Positive stress – body returns to baseline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700" dirty="0" smtClean="0"/>
              <a:t>Tolerable stress – buffeted by reliable caregivers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700" dirty="0" smtClean="0"/>
              <a:t>Toxic stress – unrelieved activation of fight-flight-freeze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3300" dirty="0" smtClean="0"/>
              <a:t>Maltreated kids experience increase in frequency, content, and severity than non-maltreated kids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3300" dirty="0" smtClean="0"/>
              <a:t>Maltreating parents demonstrate less positive emotions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3300" dirty="0" smtClean="0"/>
              <a:t>Physically abusive environments  more likely to be high-intensity, aggressive, hostility and interpersonal threats.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3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900" b="1" dirty="0" smtClean="0">
                <a:latin typeface="+mj-lt"/>
              </a:rPr>
              <a:t>Physiological  Development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562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SzPct val="125000"/>
            </a:pPr>
            <a:r>
              <a:rPr lang="en-US" b="1" dirty="0" smtClean="0"/>
              <a:t>Sympathetic vs. Parasympathetic NS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Controls responses to environment – self regulation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Fight Flight Freeze responses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dirty="0" smtClean="0"/>
              <a:t>Infants, Toddlers only have the “Freeze” alternative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Toxic/chronic stress strengthens negative pathways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Positive pathways die off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bused children primed to see anger emotion 1st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dirty="0" err="1" smtClean="0"/>
              <a:t>Pollak</a:t>
            </a:r>
            <a:r>
              <a:rPr lang="en-US" dirty="0" smtClean="0"/>
              <a:t> &amp; </a:t>
            </a:r>
            <a:r>
              <a:rPr lang="en-US" dirty="0" err="1" smtClean="0"/>
              <a:t>Sinha</a:t>
            </a:r>
            <a:r>
              <a:rPr lang="en-US" dirty="0" smtClean="0"/>
              <a:t> 2002</a:t>
            </a:r>
            <a:endParaRPr lang="en-US" sz="2200" dirty="0" smtClean="0"/>
          </a:p>
          <a:p>
            <a:pPr lvl="3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Effects of early experience on children’s recognition of facial displays of emotion</a:t>
            </a:r>
            <a:endParaRPr lang="en-US" sz="1800" dirty="0" smtClean="0"/>
          </a:p>
          <a:p>
            <a:pPr lvl="3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Development of emotional lexicon (Implicit &amp; Explicit Memory)</a:t>
            </a:r>
            <a:endParaRPr lang="en-US" sz="1800" dirty="0" smtClean="0"/>
          </a:p>
          <a:p>
            <a:pPr lvl="3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Identifying sadness requires more facial recognition</a:t>
            </a:r>
            <a:endParaRPr lang="en-US" sz="1800" dirty="0" smtClean="0"/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What is the likelihood that auditory perceptions have similar developmental patterns?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0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SELF-REGULATION?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Congruent physiological maintenance &amp; recovery of self in context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Cognition (past, present, future), emotions, behavior,  &amp; physical homeostasis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Homeostasis begins with Attachment &amp; Attunement – Cradle to Grave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Self &amp; Co-regulation with primary caregiver &amp; in all relationships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Mathias Quadruplets </a:t>
            </a:r>
            <a:r>
              <a:rPr lang="en-US" sz="2000" b="1" dirty="0" smtClean="0">
                <a:solidFill>
                  <a:srgbClr val="002060"/>
                </a:solidFill>
                <a:hlinkClick r:id="rId2"/>
              </a:rPr>
              <a:t>http://www.youtube.com/watch?v=qBay1HrK8WU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Window of Tolerance – Ogden &amp; Minton, 2001</a:t>
            </a:r>
            <a:endParaRPr lang="en-US" sz="2400" u="sng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				              </a:t>
            </a:r>
            <a:r>
              <a:rPr lang="en-US" sz="2100" b="1" u="sng" dirty="0" smtClean="0">
                <a:solidFill>
                  <a:srgbClr val="002060"/>
                </a:solidFill>
              </a:rPr>
              <a:t>High Arousal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100" dirty="0" smtClean="0">
                <a:solidFill>
                  <a:srgbClr val="002060"/>
                </a:solidFill>
              </a:rPr>
              <a:t>hyper-</a:t>
            </a:r>
            <a:r>
              <a:rPr lang="en-US" sz="2100" dirty="0" err="1" smtClean="0">
                <a:solidFill>
                  <a:srgbClr val="002060"/>
                </a:solidFill>
              </a:rPr>
              <a:t>vigilence</a:t>
            </a:r>
            <a:r>
              <a:rPr lang="en-US" sz="2100" dirty="0" smtClean="0">
                <a:solidFill>
                  <a:srgbClr val="002060"/>
                </a:solidFill>
              </a:rPr>
              <a:t>,     </a:t>
            </a:r>
            <a:r>
              <a:rPr lang="en-US" sz="2400" dirty="0" smtClean="0">
                <a:solidFill>
                  <a:srgbClr val="002060"/>
                </a:solidFill>
              </a:rPr>
              <a:t>						</a:t>
            </a:r>
            <a:r>
              <a:rPr lang="en-US" sz="2000" dirty="0" smtClean="0">
                <a:solidFill>
                  <a:srgbClr val="002060"/>
                </a:solidFill>
              </a:rPr>
              <a:t>poor impulse control, </a:t>
            </a:r>
            <a:r>
              <a:rPr lang="en-US" sz="2100" dirty="0" smtClean="0">
                <a:solidFill>
                  <a:srgbClr val="002060"/>
                </a:solidFill>
              </a:rPr>
              <a:t>brain 						“offline”, hyper-arousal, 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2060"/>
                </a:solidFill>
              </a:rPr>
              <a:t>	</a:t>
            </a:r>
            <a:r>
              <a:rPr lang="en-US" sz="2100" dirty="0" smtClean="0">
                <a:solidFill>
                  <a:srgbClr val="002060"/>
                </a:solidFill>
              </a:rPr>
              <a:t>					transient stability</a:t>
            </a:r>
            <a:r>
              <a:rPr lang="en-US" sz="1300" dirty="0" smtClean="0">
                <a:solidFill>
                  <a:srgbClr val="002060"/>
                </a:solidFill>
              </a:rPr>
              <a:t>						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                                                                               		</a:t>
            </a:r>
            <a:r>
              <a:rPr lang="en-US" sz="2100" b="1" u="sng" dirty="0" err="1" smtClean="0">
                <a:solidFill>
                  <a:srgbClr val="002060"/>
                </a:solidFill>
              </a:rPr>
              <a:t>WoT</a:t>
            </a:r>
            <a:r>
              <a:rPr lang="en-US" sz="2100" dirty="0" smtClean="0">
                <a:solidFill>
                  <a:srgbClr val="002060"/>
                </a:solidFill>
              </a:rPr>
              <a:t>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Learning brain engaged	                                              				&amp; online; </a:t>
            </a:r>
            <a:r>
              <a:rPr lang="en-US" sz="2000" i="1" dirty="0" smtClean="0">
                <a:solidFill>
                  <a:srgbClr val="002060"/>
                </a:solidFill>
              </a:rPr>
              <a:t>emotion lexicon,</a:t>
            </a:r>
          </a:p>
          <a:p>
            <a:pPr marL="457200" lvl="1" indent="0">
              <a:buNone/>
            </a:pPr>
            <a:r>
              <a:rPr lang="en-US" sz="900" dirty="0" smtClean="0">
                <a:solidFill>
                  <a:srgbClr val="002060"/>
                </a:solidFill>
              </a:rPr>
              <a:t>						</a:t>
            </a:r>
            <a:r>
              <a:rPr lang="en-US" sz="2000" dirty="0" smtClean="0">
                <a:solidFill>
                  <a:srgbClr val="002060"/>
                </a:solidFill>
              </a:rPr>
              <a:t>contextual</a:t>
            </a:r>
            <a:r>
              <a:rPr lang="en-US" sz="2100" dirty="0" smtClean="0">
                <a:solidFill>
                  <a:srgbClr val="002060"/>
                </a:solidFill>
              </a:rPr>
              <a:t> </a:t>
            </a:r>
            <a:r>
              <a:rPr lang="en-US" sz="900" dirty="0" smtClean="0">
                <a:solidFill>
                  <a:srgbClr val="002060"/>
                </a:solidFill>
              </a:rPr>
              <a:t>                         </a:t>
            </a:r>
            <a:r>
              <a:rPr lang="en-US" sz="1100" dirty="0" smtClean="0">
                <a:solidFill>
                  <a:srgbClr val="002060"/>
                </a:solidFill>
              </a:rPr>
              <a:t>Pollack&amp; </a:t>
            </a:r>
            <a:r>
              <a:rPr lang="en-US" sz="1100" dirty="0" err="1" smtClean="0">
                <a:solidFill>
                  <a:srgbClr val="002060"/>
                </a:solidFill>
              </a:rPr>
              <a:t>Sinha</a:t>
            </a:r>
            <a:r>
              <a:rPr lang="en-US" sz="1100" dirty="0" smtClean="0">
                <a:solidFill>
                  <a:srgbClr val="002060"/>
                </a:solidFill>
              </a:rPr>
              <a:t> 2002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					            	</a:t>
            </a:r>
            <a:r>
              <a:rPr lang="en-US" sz="2100" b="1" u="sng" dirty="0" smtClean="0">
                <a:solidFill>
                  <a:srgbClr val="002060"/>
                </a:solidFill>
              </a:rPr>
              <a:t>Low Arousal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000" dirty="0" smtClean="0">
                <a:solidFill>
                  <a:srgbClr val="002060"/>
                </a:solidFill>
              </a:rPr>
              <a:t>withdrawn,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					avoid eye contact, low energy, 						freeze state, brain “offline”, 						hypo-arousal, transient stability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Trauma is </a:t>
            </a:r>
            <a:r>
              <a:rPr lang="en-US" sz="2400" b="1" dirty="0" err="1" smtClean="0">
                <a:solidFill>
                  <a:srgbClr val="002060"/>
                </a:solidFill>
              </a:rPr>
              <a:t>dysregulating</a:t>
            </a:r>
            <a:r>
              <a:rPr lang="en-US" sz="2400" b="1" dirty="0" smtClean="0">
                <a:solidFill>
                  <a:srgbClr val="002060"/>
                </a:solidFill>
              </a:rPr>
              <a:t>: it skews schemas &amp; ways we see ourselves in our environments and the world. 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What would our impressions be if the laughing babies didn’t laugh?</a:t>
            </a:r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460"/>
            <a:ext cx="5334000" cy="272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4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Consequences of Developmental Trauma on CNS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8674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70C0"/>
              </a:buClr>
              <a:buSzPct val="125000"/>
            </a:pPr>
            <a:r>
              <a:rPr lang="en-US" sz="3500" b="1" dirty="0" smtClean="0"/>
              <a:t>Co-Regulation , Self-regulation, and Auto-Regulation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100" dirty="0" smtClean="0"/>
              <a:t>What’s the difference?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sz="3000" dirty="0" smtClean="0"/>
              <a:t>Helium stick demo (4 groups of 4 to demonstrate teamwork, self- regulation and self-regulation within the context of teamwork)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3500" b="1" dirty="0" smtClean="0"/>
              <a:t>Regulation dependent upon attachment style to primary caregivers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Fragile brains = fragile nervous systems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Sturdy brains = flexible nervous systems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3500" b="1" dirty="0" smtClean="0"/>
              <a:t>Sympathetic Nervous System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Automatically reacts to threats – releases neurotransmitters &amp; hormones to activate all systems: adrenaline, cortisol, etc.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Human brains are wired to constantly scan for threats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Human brains hard-wired for pro-social engagement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Alarm system activates brain and body to respond to threats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Heightened sense of awareness and arousal.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3500" b="1" dirty="0" smtClean="0"/>
              <a:t>Parasympathetic Nervous System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Calms the brain and body with release of acetylcholine (neurotransmitter)  </a:t>
            </a:r>
          </a:p>
          <a:p>
            <a:pPr lvl="2">
              <a:buClr>
                <a:srgbClr val="0070C0"/>
              </a:buClr>
              <a:buSzPct val="125000"/>
            </a:pPr>
            <a:r>
              <a:rPr lang="en-US" sz="2900" b="1" u="sng" dirty="0" smtClean="0"/>
              <a:t>Diaphragmatic breathing </a:t>
            </a:r>
            <a:endParaRPr lang="en-US" sz="2900" dirty="0" smtClean="0"/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Returns the body and brain to homeostasis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Permits executive functioning to resume as the “reptilian” brain calms</a:t>
            </a:r>
          </a:p>
          <a:p>
            <a:pPr lvl="1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n-US" dirty="0" smtClean="0"/>
              <a:t>Mindfulness facilitates keeping executive functioning “online”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Parasympathetic  &amp; Sympathetic 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867400"/>
          </a:xfrm>
        </p:spPr>
        <p:txBody>
          <a:bodyPr numCol="3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PSNS - Preservation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800" b="1" dirty="0" smtClean="0">
                <a:solidFill>
                  <a:srgbClr val="002060"/>
                </a:solidFill>
              </a:rPr>
              <a:t>         </a:t>
            </a:r>
            <a:r>
              <a:rPr lang="en-US" sz="1400" b="1" dirty="0" smtClean="0">
                <a:solidFill>
                  <a:srgbClr val="002060"/>
                </a:solidFill>
              </a:rPr>
              <a:t>          </a:t>
            </a:r>
            <a:r>
              <a:rPr lang="en-US" sz="1400" dirty="0" smtClean="0">
                <a:solidFill>
                  <a:srgbClr val="002060"/>
                </a:solidFill>
              </a:rPr>
              <a:t>  </a:t>
            </a:r>
            <a:endParaRPr lang="en-US" sz="14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500" b="1" u="sng" dirty="0" err="1" smtClean="0">
                <a:solidFill>
                  <a:srgbClr val="002060"/>
                </a:solidFill>
              </a:rPr>
              <a:t>Craniosacral</a:t>
            </a:r>
            <a:r>
              <a:rPr lang="en-US" sz="1500" b="1" u="sng" dirty="0" smtClean="0">
                <a:solidFill>
                  <a:srgbClr val="002060"/>
                </a:solidFill>
              </a:rPr>
              <a:t>:</a:t>
            </a:r>
            <a:r>
              <a:rPr lang="en-US" sz="1500" u="sng" dirty="0" smtClean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Bones, nerves,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 fluids, spine connective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tissue, cranium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500" b="1" u="sng" dirty="0" smtClean="0">
                <a:solidFill>
                  <a:srgbClr val="002060"/>
                </a:solidFill>
              </a:rPr>
              <a:t>Feed &amp; Breed</a:t>
            </a:r>
            <a:r>
              <a:rPr lang="en-US" sz="1500" dirty="0" smtClean="0">
                <a:solidFill>
                  <a:srgbClr val="002060"/>
                </a:solidFill>
              </a:rPr>
              <a:t>:  digestion &amp;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sexual reproduction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5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500" b="1" u="sng" dirty="0" smtClean="0">
                <a:solidFill>
                  <a:srgbClr val="002060"/>
                </a:solidFill>
              </a:rPr>
              <a:t>Homeostasis</a:t>
            </a:r>
            <a:r>
              <a:rPr lang="en-US" sz="1500" dirty="0" smtClean="0">
                <a:solidFill>
                  <a:srgbClr val="002060"/>
                </a:solidFill>
              </a:rPr>
              <a:t>:  body repair,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Conserve &amp; restore energy,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learning, decision-making and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memory remain “online”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5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5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500" b="1" u="sng" dirty="0" smtClean="0">
                <a:solidFill>
                  <a:srgbClr val="002060"/>
                </a:solidFill>
              </a:rPr>
              <a:t>Chemical releases: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Acetylcholine:  released by </a:t>
            </a:r>
          </a:p>
          <a:p>
            <a:pPr marL="0" indent="0">
              <a:buNone/>
            </a:pPr>
            <a:r>
              <a:rPr lang="en-US" sz="1500" dirty="0" err="1" smtClean="0">
                <a:solidFill>
                  <a:srgbClr val="002060"/>
                </a:solidFill>
              </a:rPr>
              <a:t>Vagus</a:t>
            </a:r>
            <a:r>
              <a:rPr lang="en-US" sz="1500" dirty="0" smtClean="0">
                <a:solidFill>
                  <a:srgbClr val="002060"/>
                </a:solidFill>
              </a:rPr>
              <a:t> nerve, sleep, calming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&amp; relaxing, REM sleep, 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inhibitory effect in cardiac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tissue, excitatory </a:t>
            </a:r>
            <a:r>
              <a:rPr lang="en-US" sz="1500" dirty="0" err="1" smtClean="0">
                <a:solidFill>
                  <a:srgbClr val="002060"/>
                </a:solidFill>
              </a:rPr>
              <a:t>neuro</a:t>
            </a:r>
            <a:r>
              <a:rPr lang="en-US" sz="1500" dirty="0" smtClean="0">
                <a:solidFill>
                  <a:srgbClr val="002060"/>
                </a:solidFill>
              </a:rPr>
              <a:t>-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muscular  &amp; gastro-intestinal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muscles, supports immune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system, endorphins released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14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14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14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20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SNS – Fight/Flight/Freeze</a:t>
            </a:r>
          </a:p>
          <a:p>
            <a:pPr marL="400050" lvl="1" indent="0">
              <a:buNone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en-US" sz="1500" b="1" u="sng" dirty="0" smtClean="0">
                <a:solidFill>
                  <a:srgbClr val="002060"/>
                </a:solidFill>
              </a:rPr>
              <a:t>Prepare body’s response:</a:t>
            </a:r>
            <a:r>
              <a:rPr lang="en-US" sz="1500" b="1" dirty="0" smtClean="0">
                <a:solidFill>
                  <a:srgbClr val="002060"/>
                </a:solidFill>
              </a:rPr>
              <a:t>  </a:t>
            </a:r>
          </a:p>
          <a:p>
            <a:pPr marL="400050" lvl="1" indent="0">
              <a:buNone/>
            </a:pPr>
            <a:r>
              <a:rPr lang="en-US" sz="1500" b="1" i="1" u="sng" dirty="0" smtClean="0">
                <a:solidFill>
                  <a:srgbClr val="FF0000"/>
                </a:solidFill>
              </a:rPr>
              <a:t>*raises blood sugar</a:t>
            </a:r>
            <a:r>
              <a:rPr lang="en-US" sz="1500" dirty="0" smtClean="0">
                <a:solidFill>
                  <a:srgbClr val="002060"/>
                </a:solidFill>
              </a:rPr>
              <a:t>, trigger </a:t>
            </a:r>
          </a:p>
          <a:p>
            <a:pPr marL="400050" lvl="1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release of fats, breaks down proteins from tissue, suppresses immune system, Restricts  peripheral vision</a:t>
            </a:r>
            <a:endParaRPr lang="en-US" sz="1500" b="1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en-US" sz="1500" b="1" i="1" u="sng" dirty="0" smtClean="0">
                <a:solidFill>
                  <a:srgbClr val="FF0000"/>
                </a:solidFill>
              </a:rPr>
              <a:t>*ACE Study considerations!</a:t>
            </a:r>
          </a:p>
          <a:p>
            <a:pPr marL="400050" lvl="1" indent="0">
              <a:buNone/>
            </a:pPr>
            <a:r>
              <a:rPr lang="en-US" sz="1500" b="1" i="1" u="sng" dirty="0" smtClean="0">
                <a:solidFill>
                  <a:srgbClr val="FF0000"/>
                </a:solidFill>
              </a:rPr>
              <a:t>Dr. James </a:t>
            </a:r>
            <a:r>
              <a:rPr lang="en-US" sz="1500" b="1" i="1" u="sng" dirty="0" err="1" smtClean="0">
                <a:solidFill>
                  <a:srgbClr val="FF0000"/>
                </a:solidFill>
              </a:rPr>
              <a:t>Coan</a:t>
            </a:r>
            <a:r>
              <a:rPr lang="en-US" sz="1500" b="1" i="1" u="sng" dirty="0" smtClean="0">
                <a:solidFill>
                  <a:srgbClr val="FF0000"/>
                </a:solidFill>
              </a:rPr>
              <a:t> study</a:t>
            </a:r>
          </a:p>
          <a:p>
            <a:pPr marL="400050" lvl="1" indent="0">
              <a:buNone/>
            </a:pPr>
            <a:endParaRPr lang="en-US" sz="15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en-US" sz="1500" b="1" u="sng" dirty="0" smtClean="0">
                <a:solidFill>
                  <a:srgbClr val="002060"/>
                </a:solidFill>
              </a:rPr>
              <a:t>Homeostasis is put on hold</a:t>
            </a:r>
          </a:p>
          <a:p>
            <a:pPr marL="400050" lvl="1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Short-lived by design, not meant </a:t>
            </a:r>
          </a:p>
          <a:p>
            <a:pPr marL="400050" lvl="1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for long term functioning;  cognition impaired, learning,  decision-making and proper  memory-making and storage ability are “offline”</a:t>
            </a:r>
          </a:p>
          <a:p>
            <a:pPr marL="400050" lvl="1" indent="0">
              <a:buNone/>
            </a:pPr>
            <a:endParaRPr lang="en-US" sz="1500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1500" b="1" u="sng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en-US" sz="1500" b="1" u="sng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en-US" sz="1500" b="1" u="sng" dirty="0" smtClean="0">
                <a:solidFill>
                  <a:srgbClr val="002060"/>
                </a:solidFill>
              </a:rPr>
              <a:t>Chemical releases</a:t>
            </a:r>
            <a:r>
              <a:rPr lang="en-US" sz="1500" b="1" dirty="0" smtClean="0">
                <a:solidFill>
                  <a:srgbClr val="002060"/>
                </a:solidFill>
              </a:rPr>
              <a:t>: </a:t>
            </a:r>
          </a:p>
          <a:p>
            <a:pPr marL="400050" lvl="1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Primary stress hormones: adrenalin, norepinephrine; cortisol; depletes bodily resources,  restricts  limbic system use and long term  flooding of chemicals restricts brain development in children  and kills neurons &amp; restricts </a:t>
            </a:r>
          </a:p>
          <a:p>
            <a:pPr marL="400050" lvl="1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neuroplasticity</a:t>
            </a:r>
            <a:endParaRPr lang="en-US" sz="1500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11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0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</TotalTime>
  <Words>2060</Words>
  <Application>Microsoft Office PowerPoint</Application>
  <PresentationFormat>On-screen Show (4:3)</PresentationFormat>
  <Paragraphs>255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Childhood Trauma:  Beyond PTSD  </vt:lpstr>
      <vt:lpstr>PowerPoint Presentation</vt:lpstr>
      <vt:lpstr>   DEVELOPMENTAL TRAUMA OCCURS AT CELLULAR LEVEL   </vt:lpstr>
      <vt:lpstr>Relationships – A Matter of Life and Death! </vt:lpstr>
      <vt:lpstr>Consequences of Developmental Trauma </vt:lpstr>
      <vt:lpstr>Physiological  Development </vt:lpstr>
      <vt:lpstr>What is SELF-REGULATION? </vt:lpstr>
      <vt:lpstr>Consequences of Developmental Trauma on CNS </vt:lpstr>
      <vt:lpstr>Parasympathetic  &amp; Sympathetic NS</vt:lpstr>
      <vt:lpstr>PowerPoint Presentation</vt:lpstr>
      <vt:lpstr>Early Interventions - Initial Assessments </vt:lpstr>
      <vt:lpstr>Evidence Based Practices Have  Experiential Component </vt:lpstr>
      <vt:lpstr>EBP - Experiential Component con’t.</vt:lpstr>
      <vt:lpstr>PowerPoint Presentation</vt:lpstr>
      <vt:lpstr>References</vt:lpstr>
      <vt:lpstr>References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Ptsd: Alternatives for a better CHILD FOCUSED DIAGNOSIS?</dc:title>
  <dc:creator>UTag5951</dc:creator>
  <cp:lastModifiedBy>Office</cp:lastModifiedBy>
  <cp:revision>384</cp:revision>
  <cp:lastPrinted>2013-04-07T18:54:50Z</cp:lastPrinted>
  <dcterms:created xsi:type="dcterms:W3CDTF">2011-10-01T16:30:16Z</dcterms:created>
  <dcterms:modified xsi:type="dcterms:W3CDTF">2013-05-16T12:42:48Z</dcterms:modified>
</cp:coreProperties>
</file>